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76" r:id="rId3"/>
    <p:sldId id="280" r:id="rId4"/>
    <p:sldId id="261" r:id="rId5"/>
    <p:sldId id="257" r:id="rId6"/>
    <p:sldId id="263" r:id="rId7"/>
    <p:sldId id="258" r:id="rId8"/>
    <p:sldId id="260" r:id="rId9"/>
    <p:sldId id="269" r:id="rId10"/>
    <p:sldId id="270" r:id="rId11"/>
    <p:sldId id="271" r:id="rId12"/>
    <p:sldId id="272" r:id="rId13"/>
    <p:sldId id="262" r:id="rId14"/>
    <p:sldId id="273" r:id="rId15"/>
    <p:sldId id="264" r:id="rId16"/>
    <p:sldId id="278" r:id="rId17"/>
    <p:sldId id="279" r:id="rId18"/>
    <p:sldId id="27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36" autoAdjust="0"/>
    <p:restoredTop sz="94660"/>
  </p:normalViewPr>
  <p:slideViewPr>
    <p:cSldViewPr snapToGrid="0">
      <p:cViewPr varScale="1">
        <p:scale>
          <a:sx n="68" d="100"/>
          <a:sy n="68" d="100"/>
        </p:scale>
        <p:origin x="44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smtClean="0"/>
              <a:t>10/20/2018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374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10/20/2018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656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10/20/2018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4413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10/20/2018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1240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122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smtClean="0"/>
              <a:t>10/20/2018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33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smtClean="0"/>
              <a:t>10/20/2018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6631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10/20/2018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652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115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556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9891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10/20/2018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4940263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itri.co.bw/" TargetMode="External"/><Relationship Id="rId2" Type="http://schemas.openxmlformats.org/officeDocument/2006/relationships/hyperlink" Target="mailto:kradijeng@bitri.co.bw"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bocra.org.b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v2.sherpa.ac.uk/opendoar/" TargetMode="External"/><Relationship Id="rId2" Type="http://schemas.openxmlformats.org/officeDocument/2006/relationships/hyperlink" Target="http://www.bocra.org.bw/" TargetMode="External"/><Relationship Id="rId1" Type="http://schemas.openxmlformats.org/officeDocument/2006/relationships/slideLayout" Target="../slideLayouts/slideLayout2.xml"/><Relationship Id="rId5" Type="http://schemas.openxmlformats.org/officeDocument/2006/relationships/hyperlink" Target="http://digitalcommons.wcl.american.edu/research/45/" TargetMode="External"/><Relationship Id="rId4" Type="http://schemas.openxmlformats.org/officeDocument/2006/relationships/hyperlink" Target="http://journals.udsm.ac.tz/index.php/lj/article/view/1032/96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7328" y="1122363"/>
            <a:ext cx="10130672" cy="1488862"/>
          </a:xfrm>
        </p:spPr>
        <p:txBody>
          <a:bodyPr>
            <a:normAutofit fontScale="90000"/>
          </a:bodyPr>
          <a:lstStyle/>
          <a:p>
            <a:r>
              <a:rPr lang="en-US" dirty="0"/>
              <a:t>How Open Access Supports Funding &amp; Copyright Challenges</a:t>
            </a:r>
          </a:p>
        </p:txBody>
      </p:sp>
      <p:sp>
        <p:nvSpPr>
          <p:cNvPr id="3" name="Subtitle 2"/>
          <p:cNvSpPr>
            <a:spLocks noGrp="1"/>
          </p:cNvSpPr>
          <p:nvPr>
            <p:ph type="subTitle" idx="1"/>
          </p:nvPr>
        </p:nvSpPr>
        <p:spPr>
          <a:xfrm>
            <a:off x="1567992" y="3134912"/>
            <a:ext cx="9144000" cy="2223727"/>
          </a:xfrm>
        </p:spPr>
        <p:txBody>
          <a:bodyPr>
            <a:normAutofit lnSpcReduction="10000"/>
          </a:bodyPr>
          <a:lstStyle/>
          <a:p>
            <a:r>
              <a:rPr lang="en-US" b="1" dirty="0"/>
              <a:t>KGOMOTSO RADIJENG</a:t>
            </a:r>
          </a:p>
          <a:p>
            <a:r>
              <a:rPr lang="en-US" dirty="0"/>
              <a:t>KNOWLEDGE COMMONS MANAGER</a:t>
            </a:r>
          </a:p>
          <a:p>
            <a:r>
              <a:rPr lang="en-US" dirty="0"/>
              <a:t>Botswana Institute for Technology Research and Innovation (BITRI)</a:t>
            </a:r>
          </a:p>
          <a:p>
            <a:r>
              <a:rPr lang="en-US" dirty="0">
                <a:hlinkClick r:id="rId2"/>
              </a:rPr>
              <a:t>kradijeng@bitri.co.bw</a:t>
            </a:r>
            <a:r>
              <a:rPr lang="en-US" dirty="0"/>
              <a:t> </a:t>
            </a:r>
          </a:p>
          <a:p>
            <a:r>
              <a:rPr lang="en-US" dirty="0">
                <a:hlinkClick r:id="rId3"/>
              </a:rPr>
              <a:t>www.bitri.co.bw</a:t>
            </a:r>
            <a:r>
              <a:rPr lang="en-US" dirty="0"/>
              <a:t> </a:t>
            </a:r>
          </a:p>
        </p:txBody>
      </p:sp>
    </p:spTree>
    <p:extLst>
      <p:ext uri="{BB962C8B-B14F-4D97-AF65-F5344CB8AC3E}">
        <p14:creationId xmlns:p14="http://schemas.microsoft.com/office/powerpoint/2010/main" val="2192153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27AF9-3CE3-48BC-98A2-8EBB792E5734}"/>
              </a:ext>
            </a:extLst>
          </p:cNvPr>
          <p:cNvSpPr>
            <a:spLocks noGrp="1"/>
          </p:cNvSpPr>
          <p:nvPr>
            <p:ph type="title"/>
          </p:nvPr>
        </p:nvSpPr>
        <p:spPr>
          <a:xfrm>
            <a:off x="563526" y="365125"/>
            <a:ext cx="10790274" cy="1325563"/>
          </a:xfrm>
        </p:spPr>
        <p:txBody>
          <a:bodyPr/>
          <a:lstStyle/>
          <a:p>
            <a:r>
              <a:rPr lang="en-US" b="1" dirty="0">
                <a:latin typeface="+mn-lt"/>
              </a:rPr>
              <a:t>Impact of OA</a:t>
            </a:r>
          </a:p>
        </p:txBody>
      </p:sp>
      <p:sp>
        <p:nvSpPr>
          <p:cNvPr id="3" name="Content Placeholder 2">
            <a:extLst>
              <a:ext uri="{FF2B5EF4-FFF2-40B4-BE49-F238E27FC236}">
                <a16:creationId xmlns:a16="http://schemas.microsoft.com/office/drawing/2014/main" id="{E31DFB41-50CD-4B41-A3D8-1AAE50D8F363}"/>
              </a:ext>
            </a:extLst>
          </p:cNvPr>
          <p:cNvSpPr>
            <a:spLocks noGrp="1"/>
          </p:cNvSpPr>
          <p:nvPr>
            <p:ph idx="1"/>
          </p:nvPr>
        </p:nvSpPr>
        <p:spPr>
          <a:xfrm>
            <a:off x="563526" y="1541721"/>
            <a:ext cx="10790274" cy="4951154"/>
          </a:xfrm>
        </p:spPr>
        <p:txBody>
          <a:bodyPr>
            <a:normAutofit lnSpcReduction="10000"/>
          </a:bodyPr>
          <a:lstStyle/>
          <a:p>
            <a:pPr marL="0" indent="0">
              <a:buNone/>
            </a:pPr>
            <a:r>
              <a:rPr lang="en-US" sz="3200" dirty="0"/>
              <a:t>What impact has acceding to OA had on licensing? Has there been any reduction in costs?</a:t>
            </a:r>
          </a:p>
          <a:p>
            <a:pPr marL="0" indent="0">
              <a:buNone/>
            </a:pPr>
            <a:endParaRPr lang="en-US" sz="3200" dirty="0"/>
          </a:p>
          <a:p>
            <a:pPr lvl="1">
              <a:buFontTx/>
              <a:buChar char="-"/>
            </a:pPr>
            <a:r>
              <a:rPr lang="en-US" sz="3200" dirty="0"/>
              <a:t>OA has assisted a lot in terms of Quantity and not necessarily on cost reduction</a:t>
            </a:r>
          </a:p>
          <a:p>
            <a:pPr lvl="1" algn="just">
              <a:buFontTx/>
              <a:buChar char="-"/>
            </a:pPr>
            <a:r>
              <a:rPr lang="en-US" sz="3200" dirty="0"/>
              <a:t>OA has helped us free some money for other needs in the library because we are able to access equally good content at no cost at all but we have not reached the point where we can do away with commercial databases</a:t>
            </a:r>
          </a:p>
          <a:p>
            <a:pPr lvl="1" algn="just">
              <a:buFontTx/>
              <a:buChar char="-"/>
            </a:pPr>
            <a:r>
              <a:rPr lang="en-US" sz="3200" dirty="0"/>
              <a:t>We are still far from seeing a reduction in subscription spending </a:t>
            </a:r>
          </a:p>
          <a:p>
            <a:pPr>
              <a:buFontTx/>
              <a:buChar char="-"/>
            </a:pPr>
            <a:endParaRPr lang="en-US" dirty="0"/>
          </a:p>
          <a:p>
            <a:pPr marL="0" indent="0">
              <a:buNone/>
            </a:pPr>
            <a:endParaRPr lang="en-US" dirty="0"/>
          </a:p>
        </p:txBody>
      </p:sp>
    </p:spTree>
    <p:extLst>
      <p:ext uri="{BB962C8B-B14F-4D97-AF65-F5344CB8AC3E}">
        <p14:creationId xmlns:p14="http://schemas.microsoft.com/office/powerpoint/2010/main" val="3660656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859CC-521E-4187-9B95-FA2A437E6EFE}"/>
              </a:ext>
            </a:extLst>
          </p:cNvPr>
          <p:cNvSpPr>
            <a:spLocks noGrp="1"/>
          </p:cNvSpPr>
          <p:nvPr>
            <p:ph type="title"/>
          </p:nvPr>
        </p:nvSpPr>
        <p:spPr>
          <a:xfrm>
            <a:off x="838200" y="1"/>
            <a:ext cx="10515600" cy="1286540"/>
          </a:xfrm>
        </p:spPr>
        <p:txBody>
          <a:bodyPr>
            <a:normAutofit fontScale="90000"/>
          </a:bodyPr>
          <a:lstStyle/>
          <a:p>
            <a:br>
              <a:rPr lang="en-US" dirty="0"/>
            </a:br>
            <a:r>
              <a:rPr lang="en-US" b="1" dirty="0">
                <a:latin typeface="+mn-lt"/>
              </a:rPr>
              <a:t>Impact of OA</a:t>
            </a:r>
            <a:br>
              <a:rPr lang="en-US" dirty="0"/>
            </a:br>
            <a:endParaRPr lang="en-US" dirty="0"/>
          </a:p>
        </p:txBody>
      </p:sp>
      <p:sp>
        <p:nvSpPr>
          <p:cNvPr id="3" name="Content Placeholder 2">
            <a:extLst>
              <a:ext uri="{FF2B5EF4-FFF2-40B4-BE49-F238E27FC236}">
                <a16:creationId xmlns:a16="http://schemas.microsoft.com/office/drawing/2014/main" id="{DDA3766B-31F7-44CD-A948-721DC0D7A779}"/>
              </a:ext>
            </a:extLst>
          </p:cNvPr>
          <p:cNvSpPr>
            <a:spLocks noGrp="1"/>
          </p:cNvSpPr>
          <p:nvPr>
            <p:ph idx="1"/>
          </p:nvPr>
        </p:nvSpPr>
        <p:spPr>
          <a:xfrm>
            <a:off x="838200" y="1031358"/>
            <a:ext cx="10515600" cy="5826641"/>
          </a:xfrm>
        </p:spPr>
        <p:txBody>
          <a:bodyPr>
            <a:normAutofit/>
          </a:bodyPr>
          <a:lstStyle/>
          <a:p>
            <a:pPr marL="0" indent="0">
              <a:buNone/>
            </a:pPr>
            <a:r>
              <a:rPr lang="en-US" sz="2600" dirty="0"/>
              <a:t>Can we do away with commercial databases, if not what can be done?</a:t>
            </a:r>
          </a:p>
          <a:p>
            <a:pPr marL="0" indent="0">
              <a:buNone/>
            </a:pPr>
            <a:r>
              <a:rPr lang="en-US" sz="2600" dirty="0"/>
              <a:t>Not yet:</a:t>
            </a:r>
          </a:p>
          <a:p>
            <a:pPr lvl="1"/>
            <a:r>
              <a:rPr lang="en-US" sz="2600" dirty="0"/>
              <a:t>Need for more education and advocacy to researchers and relevant stakeholders, that OA is not synonymous to predatory and is not inferior to commercial publishing. </a:t>
            </a:r>
          </a:p>
          <a:p>
            <a:pPr lvl="1"/>
            <a:r>
              <a:rPr lang="en-US" sz="2600" dirty="0"/>
              <a:t>We still need commercial databases given their "integrity“, we have not reached there yet as far as OA content quality is concerned.</a:t>
            </a:r>
          </a:p>
          <a:p>
            <a:pPr lvl="1"/>
            <a:r>
              <a:rPr lang="en-US" sz="2600" dirty="0"/>
              <a:t>There are some reputable publishers like Elsevier who we cannot do away with for now.  These commercial publishers need to increase the amount of open access content they offer.</a:t>
            </a:r>
          </a:p>
          <a:p>
            <a:pPr lvl="1"/>
            <a:r>
              <a:rPr lang="en-US" sz="2600" dirty="0"/>
              <a:t>Commercial database have a wider subject coverage compared to what is available on OA. </a:t>
            </a:r>
          </a:p>
          <a:p>
            <a:pPr lvl="1"/>
            <a:r>
              <a:rPr lang="en-US" sz="2600" dirty="0"/>
              <a:t>Academics still demand access to material in subscription journals.</a:t>
            </a:r>
          </a:p>
          <a:p>
            <a:pPr lvl="1"/>
            <a:endParaRPr lang="en-US" dirty="0"/>
          </a:p>
          <a:p>
            <a:endParaRPr lang="en-US" dirty="0"/>
          </a:p>
        </p:txBody>
      </p:sp>
    </p:spTree>
    <p:extLst>
      <p:ext uri="{BB962C8B-B14F-4D97-AF65-F5344CB8AC3E}">
        <p14:creationId xmlns:p14="http://schemas.microsoft.com/office/powerpoint/2010/main" val="242361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3845F-48D9-4484-B4AA-E15D4D90F029}"/>
              </a:ext>
            </a:extLst>
          </p:cNvPr>
          <p:cNvSpPr>
            <a:spLocks noGrp="1"/>
          </p:cNvSpPr>
          <p:nvPr>
            <p:ph type="title"/>
          </p:nvPr>
        </p:nvSpPr>
        <p:spPr>
          <a:xfrm>
            <a:off x="838200" y="500062"/>
            <a:ext cx="10515600" cy="1325563"/>
          </a:xfrm>
        </p:spPr>
        <p:txBody>
          <a:bodyPr>
            <a:normAutofit/>
          </a:bodyPr>
          <a:lstStyle/>
          <a:p>
            <a:r>
              <a:rPr lang="en-US" sz="4000" b="1" dirty="0">
                <a:latin typeface="+mn-lt"/>
              </a:rPr>
              <a:t>Impact of OA</a:t>
            </a:r>
          </a:p>
        </p:txBody>
      </p:sp>
      <p:sp>
        <p:nvSpPr>
          <p:cNvPr id="3" name="Content Placeholder 2">
            <a:extLst>
              <a:ext uri="{FF2B5EF4-FFF2-40B4-BE49-F238E27FC236}">
                <a16:creationId xmlns:a16="http://schemas.microsoft.com/office/drawing/2014/main" id="{7F3615A3-4AE5-4C48-8F13-1EA033E72735}"/>
              </a:ext>
            </a:extLst>
          </p:cNvPr>
          <p:cNvSpPr>
            <a:spLocks noGrp="1"/>
          </p:cNvSpPr>
          <p:nvPr>
            <p:ph idx="1"/>
          </p:nvPr>
        </p:nvSpPr>
        <p:spPr>
          <a:xfrm>
            <a:off x="838200" y="1665369"/>
            <a:ext cx="10515600" cy="4351338"/>
          </a:xfrm>
        </p:spPr>
        <p:txBody>
          <a:bodyPr>
            <a:normAutofit lnSpcReduction="10000"/>
          </a:bodyPr>
          <a:lstStyle/>
          <a:p>
            <a:pPr marL="0" indent="0">
              <a:buNone/>
            </a:pPr>
            <a:r>
              <a:rPr lang="en-US" sz="3200" dirty="0"/>
              <a:t>What efforts do you think needs to be put in place for the nation to go more open access? </a:t>
            </a:r>
          </a:p>
          <a:p>
            <a:pPr marL="0" indent="0">
              <a:buNone/>
            </a:pPr>
            <a:endParaRPr lang="en-US" sz="3200" dirty="0"/>
          </a:p>
          <a:p>
            <a:r>
              <a:rPr lang="en-US" sz="3200" b="1" dirty="0"/>
              <a:t>Advocacy</a:t>
            </a:r>
            <a:r>
              <a:rPr lang="en-US" sz="3200" dirty="0"/>
              <a:t> – with the relevant stakeholders</a:t>
            </a:r>
          </a:p>
          <a:p>
            <a:pPr marL="457200" lvl="1" indent="0">
              <a:buNone/>
            </a:pPr>
            <a:endParaRPr lang="en-US" sz="3200" dirty="0"/>
          </a:p>
          <a:p>
            <a:pPr marL="457200" lvl="1" indent="0">
              <a:buNone/>
            </a:pPr>
            <a:r>
              <a:rPr lang="en-US" sz="3200" dirty="0"/>
              <a:t>The library fraternity needs to work with other stakeholders to raise awareness on benefits of  OA and OA resources available as well as advocating for a national open access policy.</a:t>
            </a:r>
          </a:p>
          <a:p>
            <a:pPr marL="0" indent="0">
              <a:buNone/>
            </a:pPr>
            <a:endParaRPr lang="en-US" dirty="0"/>
          </a:p>
        </p:txBody>
      </p:sp>
    </p:spTree>
    <p:extLst>
      <p:ext uri="{BB962C8B-B14F-4D97-AF65-F5344CB8AC3E}">
        <p14:creationId xmlns:p14="http://schemas.microsoft.com/office/powerpoint/2010/main" val="3820644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037" y="365125"/>
            <a:ext cx="10949763" cy="1325563"/>
          </a:xfrm>
        </p:spPr>
        <p:txBody>
          <a:bodyPr/>
          <a:lstStyle/>
          <a:p>
            <a:r>
              <a:rPr lang="en-US" b="1" dirty="0">
                <a:latin typeface="+mn-lt"/>
              </a:rPr>
              <a:t>Challenges for the uptake of Open Access</a:t>
            </a:r>
          </a:p>
        </p:txBody>
      </p:sp>
      <p:sp>
        <p:nvSpPr>
          <p:cNvPr id="3" name="Content Placeholder 2"/>
          <p:cNvSpPr>
            <a:spLocks noGrp="1"/>
          </p:cNvSpPr>
          <p:nvPr>
            <p:ph idx="1"/>
          </p:nvPr>
        </p:nvSpPr>
        <p:spPr>
          <a:xfrm>
            <a:off x="404037" y="1594884"/>
            <a:ext cx="10949763" cy="4582079"/>
          </a:xfrm>
        </p:spPr>
        <p:txBody>
          <a:bodyPr>
            <a:noAutofit/>
          </a:bodyPr>
          <a:lstStyle/>
          <a:p>
            <a:r>
              <a:rPr lang="en-US" sz="3200" dirty="0"/>
              <a:t>Infrastructure – slow internet connectivity. </a:t>
            </a:r>
          </a:p>
          <a:p>
            <a:pPr lvl="1"/>
            <a:r>
              <a:rPr lang="en-US" sz="3200" dirty="0"/>
              <a:t>However, in Botswana internet connectivity is increasing - BOCRA Annual Report 2017 (</a:t>
            </a:r>
            <a:r>
              <a:rPr lang="en-US" sz="3200" dirty="0">
                <a:hlinkClick r:id="rId2"/>
              </a:rPr>
              <a:t>http://www.bocra.org.bw</a:t>
            </a:r>
            <a:r>
              <a:rPr lang="en-US" sz="3200" dirty="0"/>
              <a:t> )</a:t>
            </a:r>
          </a:p>
          <a:p>
            <a:pPr lvl="1"/>
            <a:r>
              <a:rPr lang="en-US" sz="3200" dirty="0"/>
              <a:t>Mobile broadband penetration increased from 1,360,236 in March 2016 to 1,404,065 in March 2017 - an increase of 3% (population 2,333,201)</a:t>
            </a:r>
          </a:p>
          <a:p>
            <a:pPr lvl="1"/>
            <a:r>
              <a:rPr lang="en-US" sz="3200" dirty="0"/>
              <a:t>ADSL subscriptions between March 2016 and March 2017 increased by 68.4% from 35,394 subscriptions to 59,590 subscriptions. </a:t>
            </a:r>
          </a:p>
          <a:p>
            <a:pPr lvl="1"/>
            <a:r>
              <a:rPr lang="en-US" sz="3200" dirty="0"/>
              <a:t>Public libraries provide free </a:t>
            </a:r>
            <a:r>
              <a:rPr lang="en-US" sz="3200" dirty="0" err="1"/>
              <a:t>wifi</a:t>
            </a:r>
            <a:endParaRPr lang="en-US" sz="3200" dirty="0"/>
          </a:p>
        </p:txBody>
      </p:sp>
    </p:spTree>
    <p:extLst>
      <p:ext uri="{BB962C8B-B14F-4D97-AF65-F5344CB8AC3E}">
        <p14:creationId xmlns:p14="http://schemas.microsoft.com/office/powerpoint/2010/main" val="3025655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CF9A-E578-473E-8B38-37D315007962}"/>
              </a:ext>
            </a:extLst>
          </p:cNvPr>
          <p:cNvSpPr>
            <a:spLocks noGrp="1"/>
          </p:cNvSpPr>
          <p:nvPr>
            <p:ph type="title"/>
          </p:nvPr>
        </p:nvSpPr>
        <p:spPr>
          <a:xfrm>
            <a:off x="606056" y="109944"/>
            <a:ext cx="10747744" cy="1325563"/>
          </a:xfrm>
        </p:spPr>
        <p:txBody>
          <a:bodyPr/>
          <a:lstStyle/>
          <a:p>
            <a:r>
              <a:rPr lang="en-US" b="1" dirty="0">
                <a:latin typeface="+mn-lt"/>
              </a:rPr>
              <a:t>Challenges for the uptake of Open Access</a:t>
            </a:r>
          </a:p>
        </p:txBody>
      </p:sp>
      <p:sp>
        <p:nvSpPr>
          <p:cNvPr id="3" name="Content Placeholder 2">
            <a:extLst>
              <a:ext uri="{FF2B5EF4-FFF2-40B4-BE49-F238E27FC236}">
                <a16:creationId xmlns:a16="http://schemas.microsoft.com/office/drawing/2014/main" id="{A0FD82FF-848B-4AA0-A734-6482DE215174}"/>
              </a:ext>
            </a:extLst>
          </p:cNvPr>
          <p:cNvSpPr>
            <a:spLocks noGrp="1"/>
          </p:cNvSpPr>
          <p:nvPr>
            <p:ph idx="1"/>
          </p:nvPr>
        </p:nvSpPr>
        <p:spPr>
          <a:xfrm>
            <a:off x="606056" y="1825625"/>
            <a:ext cx="10747744" cy="4777194"/>
          </a:xfrm>
        </p:spPr>
        <p:txBody>
          <a:bodyPr>
            <a:normAutofit fontScale="92500" lnSpcReduction="20000"/>
          </a:bodyPr>
          <a:lstStyle/>
          <a:p>
            <a:r>
              <a:rPr lang="en-US" sz="3000" dirty="0"/>
              <a:t>Lack of national policy framework</a:t>
            </a:r>
          </a:p>
          <a:p>
            <a:r>
              <a:rPr lang="en-US" sz="3000" dirty="0"/>
              <a:t>Limited understanding of open access by researchers and academics</a:t>
            </a:r>
          </a:p>
          <a:p>
            <a:r>
              <a:rPr lang="en-US" sz="3000" dirty="0"/>
              <a:t>Limited knowledge on copyright issues by researchers, academics and librarians</a:t>
            </a:r>
          </a:p>
          <a:p>
            <a:r>
              <a:rPr lang="en-US" sz="3000" dirty="0"/>
              <a:t>Slow uptake by institutions and nations - Leadership listening but not hearing</a:t>
            </a:r>
          </a:p>
          <a:p>
            <a:r>
              <a:rPr lang="en-US" sz="3000" dirty="0"/>
              <a:t>No burning desires – there does not seem to be enough motivation to push for change</a:t>
            </a:r>
          </a:p>
          <a:p>
            <a:r>
              <a:rPr lang="en-US" sz="3000" dirty="0"/>
              <a:t>Not much interest by researchers to publish OA and also to publish in their institutional repositories (could this be influenced by institutional policy? Institutions insist on publishing in journals with high impact factor)</a:t>
            </a:r>
          </a:p>
          <a:p>
            <a:endParaRPr lang="en-US" dirty="0"/>
          </a:p>
        </p:txBody>
      </p:sp>
    </p:spTree>
    <p:extLst>
      <p:ext uri="{BB962C8B-B14F-4D97-AF65-F5344CB8AC3E}">
        <p14:creationId xmlns:p14="http://schemas.microsoft.com/office/powerpoint/2010/main" val="3607666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mn-lt"/>
              </a:rPr>
              <a:t>What to do to go more OA</a:t>
            </a:r>
            <a:br>
              <a:rPr lang="en-US" dirty="0"/>
            </a:br>
            <a:endParaRPr lang="en-US" dirty="0"/>
          </a:p>
        </p:txBody>
      </p:sp>
      <p:sp>
        <p:nvSpPr>
          <p:cNvPr id="3" name="Content Placeholder 2"/>
          <p:cNvSpPr>
            <a:spLocks noGrp="1"/>
          </p:cNvSpPr>
          <p:nvPr>
            <p:ph idx="1"/>
          </p:nvPr>
        </p:nvSpPr>
        <p:spPr>
          <a:xfrm>
            <a:off x="838200" y="1354283"/>
            <a:ext cx="10515600" cy="5225625"/>
          </a:xfrm>
        </p:spPr>
        <p:txBody>
          <a:bodyPr>
            <a:normAutofit/>
          </a:bodyPr>
          <a:lstStyle/>
          <a:p>
            <a:r>
              <a:rPr lang="en-US" dirty="0"/>
              <a:t>Policy structures – Government and Institutional</a:t>
            </a:r>
          </a:p>
          <a:p>
            <a:r>
              <a:rPr lang="en-US" dirty="0"/>
              <a:t>Leadership support - Change of attitudes towards OA publishing</a:t>
            </a:r>
          </a:p>
          <a:p>
            <a:r>
              <a:rPr lang="en-US" dirty="0"/>
              <a:t>Researchers and academics attitudes toward OA publishing</a:t>
            </a:r>
          </a:p>
          <a:p>
            <a:r>
              <a:rPr lang="en-US" dirty="0"/>
              <a:t>Connect more to existing OA resources; it will take a while for SADC to self sustain on OA therefore, in the mean time we need to utilize what is already available. </a:t>
            </a:r>
          </a:p>
          <a:p>
            <a:r>
              <a:rPr lang="en-US" dirty="0"/>
              <a:t>Commercial publishers such as </a:t>
            </a:r>
            <a:r>
              <a:rPr lang="en-US" dirty="0" err="1"/>
              <a:t>Elservier</a:t>
            </a:r>
            <a:r>
              <a:rPr lang="en-US" dirty="0"/>
              <a:t> have also started publishing OA, maybe this will eventually quell the myth that OA is substandard</a:t>
            </a:r>
          </a:p>
          <a:p>
            <a:r>
              <a:rPr lang="en-US" dirty="0"/>
              <a:t>Governments must invest in good ICT infrastructures</a:t>
            </a:r>
          </a:p>
          <a:p>
            <a:r>
              <a:rPr lang="en-US" dirty="0"/>
              <a:t>Continuous advocacy</a:t>
            </a:r>
          </a:p>
          <a:p>
            <a:endParaRPr lang="en-US" dirty="0"/>
          </a:p>
        </p:txBody>
      </p:sp>
    </p:spTree>
    <p:extLst>
      <p:ext uri="{BB962C8B-B14F-4D97-AF65-F5344CB8AC3E}">
        <p14:creationId xmlns:p14="http://schemas.microsoft.com/office/powerpoint/2010/main" val="3093766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090F8-8E1E-43E9-8275-835B66FA7F8C}"/>
              </a:ext>
            </a:extLst>
          </p:cNvPr>
          <p:cNvSpPr>
            <a:spLocks noGrp="1"/>
          </p:cNvSpPr>
          <p:nvPr>
            <p:ph type="title"/>
          </p:nvPr>
        </p:nvSpPr>
        <p:spPr/>
        <p:txBody>
          <a:bodyPr/>
          <a:lstStyle/>
          <a:p>
            <a:r>
              <a:rPr lang="en-US" b="1" dirty="0">
                <a:latin typeface="+mn-lt"/>
              </a:rPr>
              <a:t>Conclusion</a:t>
            </a:r>
          </a:p>
        </p:txBody>
      </p:sp>
      <p:sp>
        <p:nvSpPr>
          <p:cNvPr id="3" name="Content Placeholder 2">
            <a:extLst>
              <a:ext uri="{FF2B5EF4-FFF2-40B4-BE49-F238E27FC236}">
                <a16:creationId xmlns:a16="http://schemas.microsoft.com/office/drawing/2014/main" id="{5E71D2C4-18A8-4EC1-91F7-B32F383DDE23}"/>
              </a:ext>
            </a:extLst>
          </p:cNvPr>
          <p:cNvSpPr>
            <a:spLocks noGrp="1"/>
          </p:cNvSpPr>
          <p:nvPr>
            <p:ph idx="1"/>
          </p:nvPr>
        </p:nvSpPr>
        <p:spPr/>
        <p:txBody>
          <a:bodyPr/>
          <a:lstStyle/>
          <a:p>
            <a:r>
              <a:rPr lang="en-US" dirty="0"/>
              <a:t>OA can reduce subscription costs for libraries but in SADC this is yet to be </a:t>
            </a:r>
            <a:r>
              <a:rPr lang="en-US" dirty="0" err="1"/>
              <a:t>realised</a:t>
            </a:r>
            <a:endParaRPr lang="en-US" dirty="0"/>
          </a:p>
          <a:p>
            <a:r>
              <a:rPr lang="en-US" dirty="0"/>
              <a:t>OA can also alleviate challenges posed by license restrictions as free access means no restrictions</a:t>
            </a:r>
          </a:p>
          <a:p>
            <a:r>
              <a:rPr lang="en-US" dirty="0"/>
              <a:t>Librarians need to advocate more and educate their users and leaders on the value of OA</a:t>
            </a:r>
          </a:p>
          <a:p>
            <a:r>
              <a:rPr lang="en-US" dirty="0"/>
              <a:t>More impact studies should be done to demonstrate the OA value for money</a:t>
            </a:r>
          </a:p>
        </p:txBody>
      </p:sp>
    </p:spTree>
    <p:extLst>
      <p:ext uri="{BB962C8B-B14F-4D97-AF65-F5344CB8AC3E}">
        <p14:creationId xmlns:p14="http://schemas.microsoft.com/office/powerpoint/2010/main" val="1835945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F7B50-6B45-44C4-9069-140B61E974A1}"/>
              </a:ext>
            </a:extLst>
          </p:cNvPr>
          <p:cNvSpPr>
            <a:spLocks noGrp="1"/>
          </p:cNvSpPr>
          <p:nvPr>
            <p:ph type="title"/>
          </p:nvPr>
        </p:nvSpPr>
        <p:spPr>
          <a:xfrm>
            <a:off x="838200" y="18255"/>
            <a:ext cx="10515600" cy="1325563"/>
          </a:xfrm>
        </p:spPr>
        <p:txBody>
          <a:bodyPr/>
          <a:lstStyle/>
          <a:p>
            <a:r>
              <a:rPr lang="en-US" b="1" dirty="0">
                <a:latin typeface="+mn-lt"/>
              </a:rPr>
              <a:t>References</a:t>
            </a:r>
          </a:p>
        </p:txBody>
      </p:sp>
      <p:sp>
        <p:nvSpPr>
          <p:cNvPr id="3" name="Content Placeholder 2">
            <a:extLst>
              <a:ext uri="{FF2B5EF4-FFF2-40B4-BE49-F238E27FC236}">
                <a16:creationId xmlns:a16="http://schemas.microsoft.com/office/drawing/2014/main" id="{02AF1FF8-57AA-49C4-868A-FB911D57F403}"/>
              </a:ext>
            </a:extLst>
          </p:cNvPr>
          <p:cNvSpPr>
            <a:spLocks noGrp="1"/>
          </p:cNvSpPr>
          <p:nvPr>
            <p:ph idx="1"/>
          </p:nvPr>
        </p:nvSpPr>
        <p:spPr>
          <a:xfrm>
            <a:off x="838200" y="1175175"/>
            <a:ext cx="10515600" cy="4351338"/>
          </a:xfrm>
        </p:spPr>
        <p:txBody>
          <a:bodyPr>
            <a:noAutofit/>
          </a:bodyPr>
          <a:lstStyle/>
          <a:p>
            <a:r>
              <a:rPr lang="en-US" sz="2400" dirty="0"/>
              <a:t>Botswana Communications Regulatory Authority. </a:t>
            </a:r>
            <a:r>
              <a:rPr lang="en-US" sz="2400" dirty="0">
                <a:hlinkClick r:id="rId2"/>
              </a:rPr>
              <a:t>www.bocra.org.bw</a:t>
            </a:r>
            <a:endParaRPr lang="en-US" sz="2400" dirty="0"/>
          </a:p>
          <a:p>
            <a:r>
              <a:rPr lang="en-US" sz="2400" dirty="0"/>
              <a:t> Chalabi Lydia and </a:t>
            </a:r>
            <a:r>
              <a:rPr lang="en-US" sz="2400" dirty="0" err="1"/>
              <a:t>Dahmane</a:t>
            </a:r>
            <a:r>
              <a:rPr lang="en-US" sz="2400" dirty="0"/>
              <a:t> </a:t>
            </a:r>
            <a:r>
              <a:rPr lang="en-US" sz="2400" dirty="0" err="1"/>
              <a:t>Madjid</a:t>
            </a:r>
            <a:r>
              <a:rPr lang="en-US" sz="2400" dirty="0"/>
              <a:t>. “Open Access in developing countries: African Open Archives.</a:t>
            </a:r>
            <a:r>
              <a:rPr lang="en-US" sz="2400" i="1" dirty="0"/>
              <a:t>” Information services &amp; use, </a:t>
            </a:r>
            <a:r>
              <a:rPr lang="en-US" sz="2400" dirty="0"/>
              <a:t>31(3-4):111-119, July 2011</a:t>
            </a:r>
          </a:p>
          <a:p>
            <a:r>
              <a:rPr lang="en-US" sz="2400" dirty="0"/>
              <a:t>Directory of Open Access Repositories. </a:t>
            </a:r>
            <a:r>
              <a:rPr lang="en-US" sz="2400" dirty="0">
                <a:hlinkClick r:id="rId3"/>
              </a:rPr>
              <a:t>http://v2.sherpa.ac.uk/opendoar/</a:t>
            </a:r>
            <a:r>
              <a:rPr lang="en-US" sz="2400" dirty="0"/>
              <a:t> </a:t>
            </a:r>
          </a:p>
          <a:p>
            <a:r>
              <a:rPr lang="en-US" sz="2400" dirty="0" err="1"/>
              <a:t>Muneja</a:t>
            </a:r>
            <a:r>
              <a:rPr lang="en-US" sz="2400" dirty="0"/>
              <a:t> Paul S. and </a:t>
            </a:r>
            <a:r>
              <a:rPr lang="en-US" sz="2400" dirty="0" err="1"/>
              <a:t>Ndenje-Sichalwe</a:t>
            </a:r>
            <a:r>
              <a:rPr lang="en-US" sz="2400" dirty="0"/>
              <a:t> Esther. “Institutional Repository Initiatives in Tanzania: Opportunities and Challenges.” University of Dar </a:t>
            </a:r>
            <a:r>
              <a:rPr lang="en-US" sz="2400" dirty="0" err="1"/>
              <a:t>es</a:t>
            </a:r>
            <a:r>
              <a:rPr lang="en-US" sz="2400" dirty="0"/>
              <a:t> Salaam Journals Vol 11(2), 2016. Available at: </a:t>
            </a:r>
            <a:r>
              <a:rPr lang="en-US" sz="2400" dirty="0">
                <a:hlinkClick r:id="rId4"/>
              </a:rPr>
              <a:t>http://journals.udsm.ac.tz/index.php/lj/article/view/1032/960</a:t>
            </a:r>
            <a:r>
              <a:rPr lang="en-US" sz="2400" dirty="0"/>
              <a:t> </a:t>
            </a:r>
          </a:p>
          <a:p>
            <a:r>
              <a:rPr lang="en-US" sz="2400" dirty="0"/>
              <a:t>Carroll Michael W. “Why Full Open Access Matters.” 2011. Available at: </a:t>
            </a:r>
            <a:r>
              <a:rPr lang="en-US" sz="2400" dirty="0">
                <a:hlinkClick r:id="rId5"/>
              </a:rPr>
              <a:t>http://digitalcommons.wcl.american.edu/research/45/</a:t>
            </a:r>
            <a:r>
              <a:rPr lang="en-US" sz="2400" dirty="0"/>
              <a:t> </a:t>
            </a:r>
          </a:p>
        </p:txBody>
      </p:sp>
    </p:spTree>
    <p:extLst>
      <p:ext uri="{BB962C8B-B14F-4D97-AF65-F5344CB8AC3E}">
        <p14:creationId xmlns:p14="http://schemas.microsoft.com/office/powerpoint/2010/main" val="847532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79508-148B-4A57-B4D5-DD5BCC9243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F9160A-5760-45DB-9FD8-42797C272A04}"/>
              </a:ext>
            </a:extLst>
          </p:cNvPr>
          <p:cNvSpPr>
            <a:spLocks noGrp="1"/>
          </p:cNvSpPr>
          <p:nvPr>
            <p:ph idx="1"/>
          </p:nvPr>
        </p:nvSpPr>
        <p:spPr/>
        <p:txBody>
          <a:bodyPr/>
          <a:lstStyle/>
          <a:p>
            <a:endParaRPr lang="en-US" dirty="0"/>
          </a:p>
          <a:p>
            <a:endParaRPr lang="en-US" dirty="0"/>
          </a:p>
          <a:p>
            <a:endParaRPr lang="en-US" dirty="0"/>
          </a:p>
          <a:p>
            <a:pPr marL="0" indent="0" algn="ctr">
              <a:buNone/>
            </a:pPr>
            <a:r>
              <a:rPr lang="en-US" dirty="0"/>
              <a:t>THANK YOU </a:t>
            </a:r>
          </a:p>
        </p:txBody>
      </p:sp>
    </p:spTree>
    <p:extLst>
      <p:ext uri="{BB962C8B-B14F-4D97-AF65-F5344CB8AC3E}">
        <p14:creationId xmlns:p14="http://schemas.microsoft.com/office/powerpoint/2010/main" val="1698538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7586D-B19C-44F2-839B-CAE9A853FE2A}"/>
              </a:ext>
            </a:extLst>
          </p:cNvPr>
          <p:cNvSpPr>
            <a:spLocks noGrp="1"/>
          </p:cNvSpPr>
          <p:nvPr>
            <p:ph type="title"/>
          </p:nvPr>
        </p:nvSpPr>
        <p:spPr>
          <a:xfrm>
            <a:off x="838200" y="365125"/>
            <a:ext cx="10515600" cy="766091"/>
          </a:xfrm>
        </p:spPr>
        <p:txBody>
          <a:bodyPr/>
          <a:lstStyle/>
          <a:p>
            <a:r>
              <a:rPr lang="en-US" b="1" dirty="0">
                <a:latin typeface="+mn-lt"/>
              </a:rPr>
              <a:t>Collection of Data </a:t>
            </a:r>
          </a:p>
        </p:txBody>
      </p:sp>
      <p:sp>
        <p:nvSpPr>
          <p:cNvPr id="3" name="Content Placeholder 2">
            <a:extLst>
              <a:ext uri="{FF2B5EF4-FFF2-40B4-BE49-F238E27FC236}">
                <a16:creationId xmlns:a16="http://schemas.microsoft.com/office/drawing/2014/main" id="{216D6F66-76B8-47C8-A334-D7975924B976}"/>
              </a:ext>
            </a:extLst>
          </p:cNvPr>
          <p:cNvSpPr>
            <a:spLocks noGrp="1"/>
          </p:cNvSpPr>
          <p:nvPr>
            <p:ph idx="1"/>
          </p:nvPr>
        </p:nvSpPr>
        <p:spPr>
          <a:xfrm>
            <a:off x="912628" y="2357143"/>
            <a:ext cx="10515600" cy="4351338"/>
          </a:xfrm>
        </p:spPr>
        <p:txBody>
          <a:bodyPr>
            <a:normAutofit/>
          </a:bodyPr>
          <a:lstStyle/>
          <a:p>
            <a:pPr marL="0" indent="0">
              <a:buNone/>
            </a:pPr>
            <a:endParaRPr lang="en-US" sz="3200" dirty="0"/>
          </a:p>
          <a:p>
            <a:r>
              <a:rPr lang="en-US" sz="3200" dirty="0"/>
              <a:t>SADC region</a:t>
            </a:r>
          </a:p>
          <a:p>
            <a:r>
              <a:rPr lang="en-US" sz="3200" dirty="0"/>
              <a:t>DOAR and questionnaire</a:t>
            </a:r>
          </a:p>
          <a:p>
            <a:r>
              <a:rPr lang="en-US" sz="3200" dirty="0"/>
              <a:t>5 institutions from 4 countries responded </a:t>
            </a:r>
          </a:p>
        </p:txBody>
      </p:sp>
    </p:spTree>
    <p:extLst>
      <p:ext uri="{BB962C8B-B14F-4D97-AF65-F5344CB8AC3E}">
        <p14:creationId xmlns:p14="http://schemas.microsoft.com/office/powerpoint/2010/main" val="2283632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7586D-B19C-44F2-839B-CAE9A853FE2A}"/>
              </a:ext>
            </a:extLst>
          </p:cNvPr>
          <p:cNvSpPr>
            <a:spLocks noGrp="1"/>
          </p:cNvSpPr>
          <p:nvPr>
            <p:ph type="title"/>
          </p:nvPr>
        </p:nvSpPr>
        <p:spPr>
          <a:xfrm>
            <a:off x="838200" y="365125"/>
            <a:ext cx="10515600" cy="766091"/>
          </a:xfrm>
        </p:spPr>
        <p:txBody>
          <a:bodyPr/>
          <a:lstStyle/>
          <a:p>
            <a:r>
              <a:rPr lang="en-US" b="1" dirty="0">
                <a:latin typeface="+mn-lt"/>
              </a:rPr>
              <a:t>Collection of Data </a:t>
            </a:r>
          </a:p>
        </p:txBody>
      </p:sp>
      <p:sp>
        <p:nvSpPr>
          <p:cNvPr id="3" name="Content Placeholder 2">
            <a:extLst>
              <a:ext uri="{FF2B5EF4-FFF2-40B4-BE49-F238E27FC236}">
                <a16:creationId xmlns:a16="http://schemas.microsoft.com/office/drawing/2014/main" id="{216D6F66-76B8-47C8-A334-D7975924B976}"/>
              </a:ext>
            </a:extLst>
          </p:cNvPr>
          <p:cNvSpPr>
            <a:spLocks noGrp="1"/>
          </p:cNvSpPr>
          <p:nvPr>
            <p:ph idx="1"/>
          </p:nvPr>
        </p:nvSpPr>
        <p:spPr>
          <a:xfrm>
            <a:off x="838200" y="1041991"/>
            <a:ext cx="10515600" cy="5450884"/>
          </a:xfrm>
        </p:spPr>
        <p:txBody>
          <a:bodyPr>
            <a:noAutofit/>
          </a:bodyPr>
          <a:lstStyle/>
          <a:p>
            <a:r>
              <a:rPr lang="en-US" dirty="0"/>
              <a:t>Questions </a:t>
            </a:r>
          </a:p>
          <a:p>
            <a:pPr lvl="1"/>
            <a:r>
              <a:rPr lang="en-US" sz="2800" dirty="0"/>
              <a:t>How many Open Access databases/ resources are linked in your library website?</a:t>
            </a:r>
          </a:p>
          <a:p>
            <a:pPr lvl="1"/>
            <a:r>
              <a:rPr lang="en-US" sz="2800" dirty="0"/>
              <a:t>Your institution also has a repository; What impact has acceding to OA had on licensing? Has there been any reduction in costs?</a:t>
            </a:r>
          </a:p>
          <a:p>
            <a:pPr lvl="1"/>
            <a:r>
              <a:rPr lang="en-US" sz="2800" dirty="0"/>
              <a:t>How is the usage of OA resources in your repository?</a:t>
            </a:r>
          </a:p>
          <a:p>
            <a:pPr lvl="1"/>
            <a:r>
              <a:rPr lang="en-US" sz="2800" dirty="0"/>
              <a:t>Have your reached the point where you can say you no longer need commercial databases? If not what do you think needs to be done to get there?</a:t>
            </a:r>
          </a:p>
          <a:p>
            <a:pPr lvl="1"/>
            <a:r>
              <a:rPr lang="en-US" sz="2800" dirty="0"/>
              <a:t>What efforts do you think need to be put in place for the nation to go more open access in terms of researchers and academics publishing OA, open data strategies and the use/adoption of available open access resources?</a:t>
            </a:r>
          </a:p>
        </p:txBody>
      </p:sp>
    </p:spTree>
    <p:extLst>
      <p:ext uri="{BB962C8B-B14F-4D97-AF65-F5344CB8AC3E}">
        <p14:creationId xmlns:p14="http://schemas.microsoft.com/office/powerpoint/2010/main" val="3823966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Definition of Open Access</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sz="3200" dirty="0"/>
              <a:t>Budapest Open Access Initiative (2001) defines open access as: “free availability on the public internet, permitting any users to read, download, copy, distribute and/or print, with the possibility to search or link to the full texts of these articles, crawl them for indexing, pass them as data to software, or use them for any other lawful purpose, without financial, legal, or technical barriers other than those inseparable from gaining access to the internet itself”</a:t>
            </a:r>
          </a:p>
        </p:txBody>
      </p:sp>
    </p:spTree>
    <p:extLst>
      <p:ext uri="{BB962C8B-B14F-4D97-AF65-F5344CB8AC3E}">
        <p14:creationId xmlns:p14="http://schemas.microsoft.com/office/powerpoint/2010/main" val="966953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8118"/>
          </a:xfrm>
        </p:spPr>
        <p:txBody>
          <a:bodyPr/>
          <a:lstStyle/>
          <a:p>
            <a:r>
              <a:rPr lang="en-US" b="1" dirty="0">
                <a:latin typeface="+mn-lt"/>
              </a:rPr>
              <a:t>Demand for OA</a:t>
            </a:r>
          </a:p>
        </p:txBody>
      </p:sp>
      <p:sp>
        <p:nvSpPr>
          <p:cNvPr id="3" name="Content Placeholder 2"/>
          <p:cNvSpPr>
            <a:spLocks noGrp="1"/>
          </p:cNvSpPr>
          <p:nvPr>
            <p:ph idx="1"/>
          </p:nvPr>
        </p:nvSpPr>
        <p:spPr>
          <a:xfrm>
            <a:off x="838200" y="1209399"/>
            <a:ext cx="10515600" cy="5290792"/>
          </a:xfrm>
        </p:spPr>
        <p:txBody>
          <a:bodyPr>
            <a:normAutofit lnSpcReduction="10000"/>
          </a:bodyPr>
          <a:lstStyle/>
          <a:p>
            <a:r>
              <a:rPr lang="en-US" dirty="0"/>
              <a:t>Open access is driven mainly by the need for more access to knowledge</a:t>
            </a:r>
          </a:p>
          <a:p>
            <a:r>
              <a:rPr lang="en-US" dirty="0"/>
              <a:t>To curb copyright and licensing restrictions</a:t>
            </a:r>
          </a:p>
          <a:p>
            <a:r>
              <a:rPr lang="en-US" dirty="0"/>
              <a:t>To minimize costs of access to knowledge </a:t>
            </a:r>
          </a:p>
          <a:p>
            <a:r>
              <a:rPr lang="en-US" dirty="0"/>
              <a:t>To bring the world together in terms of equality in access to knowledge </a:t>
            </a:r>
          </a:p>
          <a:p>
            <a:r>
              <a:rPr lang="en-US" dirty="0"/>
              <a:t>Public interest – research is usually funded with public funds but ends up in the hands of commercial entities who then sell it back to the public.</a:t>
            </a:r>
          </a:p>
          <a:p>
            <a:r>
              <a:rPr lang="en-US" dirty="0"/>
              <a:t>Demand by funders to share funded content – so as to avoid funding of similar or the same projects when one could have informed the other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8470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Why is OA important</a:t>
            </a:r>
          </a:p>
        </p:txBody>
      </p:sp>
      <p:sp>
        <p:nvSpPr>
          <p:cNvPr id="3" name="Content Placeholder 2"/>
          <p:cNvSpPr>
            <a:spLocks noGrp="1"/>
          </p:cNvSpPr>
          <p:nvPr>
            <p:ph idx="1"/>
          </p:nvPr>
        </p:nvSpPr>
        <p:spPr>
          <a:xfrm>
            <a:off x="0" y="1222744"/>
            <a:ext cx="11353800" cy="5528930"/>
          </a:xfrm>
        </p:spPr>
        <p:txBody>
          <a:bodyPr>
            <a:normAutofit lnSpcReduction="10000"/>
          </a:bodyPr>
          <a:lstStyle/>
          <a:p>
            <a:r>
              <a:rPr lang="en-US" sz="3200" dirty="0"/>
              <a:t>Rude awakening for Botswana </a:t>
            </a:r>
          </a:p>
          <a:p>
            <a:r>
              <a:rPr lang="en-US" sz="3200" dirty="0"/>
              <a:t> Call by government for institutions to share resources </a:t>
            </a:r>
          </a:p>
          <a:p>
            <a:pPr marL="914400" lvl="2" indent="0">
              <a:buNone/>
            </a:pPr>
            <a:r>
              <a:rPr lang="en-US" sz="3200" dirty="0"/>
              <a:t>Difficult – licensing terms often do not allow for such arrangements</a:t>
            </a:r>
          </a:p>
          <a:p>
            <a:pPr marL="914400" lvl="2" indent="0">
              <a:buNone/>
            </a:pPr>
            <a:r>
              <a:rPr lang="en-US" sz="3200" dirty="0"/>
              <a:t>Small user group – so consortia will not necessarily cut cost significantly</a:t>
            </a:r>
          </a:p>
          <a:p>
            <a:r>
              <a:rPr lang="en-US" sz="3200" dirty="0"/>
              <a:t>Reality of risk of discontinuing some of our subscriptions due to lack of funds.</a:t>
            </a:r>
          </a:p>
          <a:p>
            <a:r>
              <a:rPr lang="en-US" sz="3200" dirty="0"/>
              <a:t>Libraries are the first to go in budget cuts even though they support research and learning</a:t>
            </a:r>
          </a:p>
          <a:p>
            <a:r>
              <a:rPr lang="en-US" sz="3200" dirty="0"/>
              <a:t>The value of open access is apparent</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1546289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8726"/>
          </a:xfrm>
        </p:spPr>
        <p:txBody>
          <a:bodyPr>
            <a:normAutofit fontScale="90000"/>
          </a:bodyPr>
          <a:lstStyle/>
          <a:p>
            <a:r>
              <a:rPr lang="en-US" b="1" dirty="0"/>
              <a:t>Institutional repositories in SADC countries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65259297"/>
              </p:ext>
            </p:extLst>
          </p:nvPr>
        </p:nvGraphicFramePr>
        <p:xfrm>
          <a:off x="1507503" y="1326985"/>
          <a:ext cx="8277520" cy="4937760"/>
        </p:xfrm>
        <a:graphic>
          <a:graphicData uri="http://schemas.openxmlformats.org/drawingml/2006/table">
            <a:tbl>
              <a:tblPr firstRow="1" bandRow="1">
                <a:tableStyleId>{5C22544A-7EE6-4342-B048-85BDC9FD1C3A}</a:tableStyleId>
              </a:tblPr>
              <a:tblGrid>
                <a:gridCol w="2572820">
                  <a:extLst>
                    <a:ext uri="{9D8B030D-6E8A-4147-A177-3AD203B41FA5}">
                      <a16:colId xmlns:a16="http://schemas.microsoft.com/office/drawing/2014/main" val="20000"/>
                    </a:ext>
                  </a:extLst>
                </a:gridCol>
                <a:gridCol w="2282770">
                  <a:extLst>
                    <a:ext uri="{9D8B030D-6E8A-4147-A177-3AD203B41FA5}">
                      <a16:colId xmlns:a16="http://schemas.microsoft.com/office/drawing/2014/main" val="20001"/>
                    </a:ext>
                  </a:extLst>
                </a:gridCol>
                <a:gridCol w="3421930">
                  <a:extLst>
                    <a:ext uri="{9D8B030D-6E8A-4147-A177-3AD203B41FA5}">
                      <a16:colId xmlns:a16="http://schemas.microsoft.com/office/drawing/2014/main" val="20002"/>
                    </a:ext>
                  </a:extLst>
                </a:gridCol>
              </a:tblGrid>
              <a:tr h="534540">
                <a:tc>
                  <a:txBody>
                    <a:bodyPr/>
                    <a:lstStyle/>
                    <a:p>
                      <a:r>
                        <a:rPr lang="en-US" dirty="0"/>
                        <a:t>Country</a:t>
                      </a:r>
                    </a:p>
                  </a:txBody>
                  <a:tcPr/>
                </a:tc>
                <a:tc>
                  <a:txBody>
                    <a:bodyPr/>
                    <a:lstStyle/>
                    <a:p>
                      <a:r>
                        <a:rPr lang="en-US" dirty="0"/>
                        <a:t>Number of open repositories </a:t>
                      </a:r>
                    </a:p>
                  </a:txBody>
                  <a:tcPr/>
                </a:tc>
                <a:tc>
                  <a:txBody>
                    <a:bodyPr/>
                    <a:lstStyle/>
                    <a:p>
                      <a:r>
                        <a:rPr lang="en-US" dirty="0"/>
                        <a:t>Total number of entries (where the data was collected)</a:t>
                      </a:r>
                    </a:p>
                  </a:txBody>
                  <a:tcPr/>
                </a:tc>
                <a:extLst>
                  <a:ext uri="{0D108BD9-81ED-4DB2-BD59-A6C34878D82A}">
                    <a16:rowId xmlns:a16="http://schemas.microsoft.com/office/drawing/2014/main" val="10000"/>
                  </a:ext>
                </a:extLst>
              </a:tr>
              <a:tr h="360381">
                <a:tc>
                  <a:txBody>
                    <a:bodyPr/>
                    <a:lstStyle/>
                    <a:p>
                      <a:r>
                        <a:rPr lang="en-US" dirty="0">
                          <a:solidFill>
                            <a:schemeClr val="tx1"/>
                          </a:solidFill>
                        </a:rPr>
                        <a:t>Botswana</a:t>
                      </a:r>
                    </a:p>
                  </a:txBody>
                  <a:tcPr/>
                </a:tc>
                <a:tc>
                  <a:txBody>
                    <a:bodyPr/>
                    <a:lstStyle/>
                    <a:p>
                      <a:r>
                        <a:rPr lang="en-US" dirty="0"/>
                        <a:t>3</a:t>
                      </a:r>
                    </a:p>
                  </a:txBody>
                  <a:tcPr/>
                </a:tc>
                <a:tc>
                  <a:txBody>
                    <a:bodyPr/>
                    <a:lstStyle/>
                    <a:p>
                      <a:r>
                        <a:rPr lang="en-US" dirty="0"/>
                        <a:t>University of Botswana  1459 </a:t>
                      </a:r>
                    </a:p>
                    <a:p>
                      <a:r>
                        <a:rPr lang="en-US" dirty="0" err="1"/>
                        <a:t>Botho</a:t>
                      </a:r>
                      <a:r>
                        <a:rPr lang="en-US" dirty="0"/>
                        <a:t> University 86 </a:t>
                      </a:r>
                    </a:p>
                  </a:txBody>
                  <a:tcPr/>
                </a:tc>
                <a:extLst>
                  <a:ext uri="{0D108BD9-81ED-4DB2-BD59-A6C34878D82A}">
                    <a16:rowId xmlns:a16="http://schemas.microsoft.com/office/drawing/2014/main" val="10001"/>
                  </a:ext>
                </a:extLst>
              </a:tr>
              <a:tr h="360381">
                <a:tc>
                  <a:txBody>
                    <a:bodyPr/>
                    <a:lstStyle/>
                    <a:p>
                      <a:r>
                        <a:rPr lang="en-US" dirty="0">
                          <a:solidFill>
                            <a:schemeClr val="tx1"/>
                          </a:solidFill>
                        </a:rPr>
                        <a:t>Lesotho</a:t>
                      </a:r>
                    </a:p>
                  </a:txBody>
                  <a:tcPr/>
                </a:tc>
                <a:tc>
                  <a:txBody>
                    <a:bodyPr/>
                    <a:lstStyle/>
                    <a:p>
                      <a:r>
                        <a:rPr lang="en-US" dirty="0"/>
                        <a:t>1</a:t>
                      </a:r>
                    </a:p>
                  </a:txBody>
                  <a:tcPr/>
                </a:tc>
                <a:tc>
                  <a:txBody>
                    <a:bodyPr/>
                    <a:lstStyle/>
                    <a:p>
                      <a:r>
                        <a:rPr lang="en-US" dirty="0"/>
                        <a:t>National University of Lesotho 1236</a:t>
                      </a:r>
                    </a:p>
                  </a:txBody>
                  <a:tcPr/>
                </a:tc>
                <a:extLst>
                  <a:ext uri="{0D108BD9-81ED-4DB2-BD59-A6C34878D82A}">
                    <a16:rowId xmlns:a16="http://schemas.microsoft.com/office/drawing/2014/main" val="10002"/>
                  </a:ext>
                </a:extLst>
              </a:tr>
              <a:tr h="360381">
                <a:tc>
                  <a:txBody>
                    <a:bodyPr/>
                    <a:lstStyle/>
                    <a:p>
                      <a:r>
                        <a:rPr lang="en-US" dirty="0"/>
                        <a:t>Zimbabwe</a:t>
                      </a:r>
                    </a:p>
                  </a:txBody>
                  <a:tcPr/>
                </a:tc>
                <a:tc>
                  <a:txBody>
                    <a:bodyPr/>
                    <a:lstStyle/>
                    <a:p>
                      <a:r>
                        <a:rPr lang="en-US" dirty="0"/>
                        <a:t>11</a:t>
                      </a:r>
                    </a:p>
                  </a:txBody>
                  <a:tcPr/>
                </a:tc>
                <a:tc>
                  <a:txBody>
                    <a:bodyPr/>
                    <a:lstStyle/>
                    <a:p>
                      <a:r>
                        <a:rPr lang="en-US" dirty="0"/>
                        <a:t>Zimbabwe Open university 320</a:t>
                      </a:r>
                      <a:endParaRPr lang="en-US" baseline="0" dirty="0"/>
                    </a:p>
                    <a:p>
                      <a:r>
                        <a:rPr lang="en-US" baseline="0" dirty="0"/>
                        <a:t>University of Zimbabwe 3066</a:t>
                      </a:r>
                      <a:endParaRPr lang="en-US" dirty="0"/>
                    </a:p>
                  </a:txBody>
                  <a:tcPr/>
                </a:tc>
                <a:extLst>
                  <a:ext uri="{0D108BD9-81ED-4DB2-BD59-A6C34878D82A}">
                    <a16:rowId xmlns:a16="http://schemas.microsoft.com/office/drawing/2014/main" val="10004"/>
                  </a:ext>
                </a:extLst>
              </a:tr>
              <a:tr h="360381">
                <a:tc>
                  <a:txBody>
                    <a:bodyPr/>
                    <a:lstStyle/>
                    <a:p>
                      <a:r>
                        <a:rPr lang="en-US" dirty="0"/>
                        <a:t>Zambia</a:t>
                      </a:r>
                    </a:p>
                  </a:txBody>
                  <a:tcPr/>
                </a:tc>
                <a:tc>
                  <a:txBody>
                    <a:bodyPr/>
                    <a:lstStyle/>
                    <a:p>
                      <a:r>
                        <a:rPr lang="en-US" dirty="0"/>
                        <a:t>1</a:t>
                      </a:r>
                    </a:p>
                  </a:txBody>
                  <a:tcPr/>
                </a:tc>
                <a:tc>
                  <a:txBody>
                    <a:bodyPr/>
                    <a:lstStyle/>
                    <a:p>
                      <a:r>
                        <a:rPr lang="en-US" dirty="0"/>
                        <a:t>University of Zambia 4949</a:t>
                      </a:r>
                    </a:p>
                  </a:txBody>
                  <a:tcPr/>
                </a:tc>
                <a:extLst>
                  <a:ext uri="{0D108BD9-81ED-4DB2-BD59-A6C34878D82A}">
                    <a16:rowId xmlns:a16="http://schemas.microsoft.com/office/drawing/2014/main" val="10005"/>
                  </a:ext>
                </a:extLst>
              </a:tr>
              <a:tr h="360381">
                <a:tc>
                  <a:txBody>
                    <a:bodyPr/>
                    <a:lstStyle/>
                    <a:p>
                      <a:r>
                        <a:rPr lang="en-US" dirty="0"/>
                        <a:t>Tanzania</a:t>
                      </a:r>
                    </a:p>
                  </a:txBody>
                  <a:tcPr/>
                </a:tc>
                <a:tc>
                  <a:txBody>
                    <a:bodyPr/>
                    <a:lstStyle/>
                    <a:p>
                      <a:r>
                        <a:rPr lang="en-US" dirty="0"/>
                        <a:t>11</a:t>
                      </a:r>
                    </a:p>
                  </a:txBody>
                  <a:tcPr/>
                </a:tc>
                <a:tc>
                  <a:txBody>
                    <a:bodyPr/>
                    <a:lstStyle/>
                    <a:p>
                      <a:r>
                        <a:rPr lang="en-US" dirty="0"/>
                        <a:t>-</a:t>
                      </a:r>
                    </a:p>
                  </a:txBody>
                  <a:tcPr/>
                </a:tc>
                <a:extLst>
                  <a:ext uri="{0D108BD9-81ED-4DB2-BD59-A6C34878D82A}">
                    <a16:rowId xmlns:a16="http://schemas.microsoft.com/office/drawing/2014/main" val="10008"/>
                  </a:ext>
                </a:extLst>
              </a:tr>
              <a:tr h="360381">
                <a:tc>
                  <a:txBody>
                    <a:bodyPr/>
                    <a:lstStyle/>
                    <a:p>
                      <a:r>
                        <a:rPr lang="en-US" dirty="0"/>
                        <a:t>Mozambique</a:t>
                      </a:r>
                    </a:p>
                  </a:txBody>
                  <a:tcPr/>
                </a:tc>
                <a:tc>
                  <a:txBody>
                    <a:bodyPr/>
                    <a:lstStyle/>
                    <a:p>
                      <a:r>
                        <a:rPr lang="en-US" dirty="0"/>
                        <a:t>1</a:t>
                      </a:r>
                    </a:p>
                  </a:txBody>
                  <a:tcPr/>
                </a:tc>
                <a:tc>
                  <a:txBody>
                    <a:bodyPr/>
                    <a:lstStyle/>
                    <a:p>
                      <a:r>
                        <a:rPr lang="en-US" dirty="0"/>
                        <a:t>-</a:t>
                      </a:r>
                    </a:p>
                  </a:txBody>
                  <a:tcPr/>
                </a:tc>
                <a:extLst>
                  <a:ext uri="{0D108BD9-81ED-4DB2-BD59-A6C34878D82A}">
                    <a16:rowId xmlns:a16="http://schemas.microsoft.com/office/drawing/2014/main" val="10009"/>
                  </a:ext>
                </a:extLst>
              </a:tr>
              <a:tr h="360381">
                <a:tc>
                  <a:txBody>
                    <a:bodyPr/>
                    <a:lstStyle/>
                    <a:p>
                      <a:r>
                        <a:rPr lang="en-US" dirty="0">
                          <a:solidFill>
                            <a:schemeClr val="tx1"/>
                          </a:solidFill>
                        </a:rPr>
                        <a:t>Namibia</a:t>
                      </a:r>
                    </a:p>
                  </a:txBody>
                  <a:tcPr/>
                </a:tc>
                <a:tc>
                  <a:txBody>
                    <a:bodyPr/>
                    <a:lstStyle/>
                    <a:p>
                      <a:r>
                        <a:rPr lang="en-US" dirty="0"/>
                        <a:t>2</a:t>
                      </a:r>
                    </a:p>
                  </a:txBody>
                  <a:tcPr/>
                </a:tc>
                <a:tc>
                  <a:txBody>
                    <a:bodyPr/>
                    <a:lstStyle/>
                    <a:p>
                      <a:r>
                        <a:rPr lang="en-US" dirty="0"/>
                        <a:t>University of Namibia162</a:t>
                      </a:r>
                    </a:p>
                    <a:p>
                      <a:r>
                        <a:rPr lang="en-US" dirty="0"/>
                        <a:t>Namibia University of Science and Technology 515</a:t>
                      </a:r>
                    </a:p>
                  </a:txBody>
                  <a:tcPr/>
                </a:tc>
                <a:extLst>
                  <a:ext uri="{0D108BD9-81ED-4DB2-BD59-A6C34878D82A}">
                    <a16:rowId xmlns:a16="http://schemas.microsoft.com/office/drawing/2014/main" val="10012"/>
                  </a:ext>
                </a:extLst>
              </a:tr>
              <a:tr h="360381">
                <a:tc>
                  <a:txBody>
                    <a:bodyPr/>
                    <a:lstStyle/>
                    <a:p>
                      <a:r>
                        <a:rPr lang="en-US" dirty="0"/>
                        <a:t>South Africa</a:t>
                      </a:r>
                    </a:p>
                  </a:txBody>
                  <a:tcPr/>
                </a:tc>
                <a:tc>
                  <a:txBody>
                    <a:bodyPr/>
                    <a:lstStyle/>
                    <a:p>
                      <a:r>
                        <a:rPr lang="en-US" dirty="0"/>
                        <a:t>39</a:t>
                      </a:r>
                    </a:p>
                  </a:txBody>
                  <a:tcPr/>
                </a:tc>
                <a:tc>
                  <a:txBody>
                    <a:bodyPr/>
                    <a:lstStyle/>
                    <a:p>
                      <a:r>
                        <a:rPr lang="en-US" dirty="0"/>
                        <a:t>-</a:t>
                      </a:r>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993396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Usage statistics</a:t>
            </a:r>
          </a:p>
        </p:txBody>
      </p:sp>
      <p:sp>
        <p:nvSpPr>
          <p:cNvPr id="3" name="Content Placeholder 2"/>
          <p:cNvSpPr>
            <a:spLocks noGrp="1"/>
          </p:cNvSpPr>
          <p:nvPr>
            <p:ph idx="1"/>
          </p:nvPr>
        </p:nvSpPr>
        <p:spPr/>
        <p:txBody>
          <a:bodyPr/>
          <a:lstStyle/>
          <a:p>
            <a:r>
              <a:rPr lang="en-US" sz="3200" dirty="0"/>
              <a:t>University </a:t>
            </a:r>
            <a:r>
              <a:rPr lang="en-US" sz="3200"/>
              <a:t>of Botswana </a:t>
            </a:r>
            <a:r>
              <a:rPr lang="en-US" sz="3200" dirty="0"/>
              <a:t>(2010) – downloads - 1,895,120; Item views - 2,876,007</a:t>
            </a:r>
          </a:p>
          <a:p>
            <a:r>
              <a:rPr lang="en-US" sz="3200" dirty="0"/>
              <a:t>University of Zambia - 28241 searches and 71200 visits</a:t>
            </a:r>
          </a:p>
          <a:p>
            <a:r>
              <a:rPr lang="en-US" sz="3200" dirty="0" err="1"/>
              <a:t>Botho</a:t>
            </a:r>
            <a:r>
              <a:rPr lang="en-US" sz="3200" dirty="0"/>
              <a:t> University download  is  338 with 16 citation and the lowest is 12 download with 2 citation </a:t>
            </a:r>
          </a:p>
          <a:p>
            <a:r>
              <a:rPr lang="en-US" sz="3200" dirty="0"/>
              <a:t>University of Zimbabwe (2005) – 4 360 743 page views</a:t>
            </a:r>
          </a:p>
          <a:p>
            <a:r>
              <a:rPr lang="en-US" sz="3200" dirty="0"/>
              <a:t>National University Lesotho (2014)  – 414 254 page views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100286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CECE4-C75D-420F-B490-4DCF266188CE}"/>
              </a:ext>
            </a:extLst>
          </p:cNvPr>
          <p:cNvSpPr>
            <a:spLocks noGrp="1"/>
          </p:cNvSpPr>
          <p:nvPr>
            <p:ph type="title"/>
          </p:nvPr>
        </p:nvSpPr>
        <p:spPr/>
        <p:txBody>
          <a:bodyPr/>
          <a:lstStyle/>
          <a:p>
            <a:r>
              <a:rPr lang="en-US" b="1" dirty="0">
                <a:latin typeface="+mn-lt"/>
              </a:rPr>
              <a:t>Linked OA resources</a:t>
            </a:r>
            <a:br>
              <a:rPr lang="en-US" dirty="0"/>
            </a:br>
            <a:endParaRPr lang="en-US" dirty="0"/>
          </a:p>
        </p:txBody>
      </p:sp>
      <p:sp>
        <p:nvSpPr>
          <p:cNvPr id="3" name="Content Placeholder 2">
            <a:extLst>
              <a:ext uri="{FF2B5EF4-FFF2-40B4-BE49-F238E27FC236}">
                <a16:creationId xmlns:a16="http://schemas.microsoft.com/office/drawing/2014/main" id="{6A4C5843-4769-4396-A95C-3D23CF254827}"/>
              </a:ext>
            </a:extLst>
          </p:cNvPr>
          <p:cNvSpPr>
            <a:spLocks noGrp="1"/>
          </p:cNvSpPr>
          <p:nvPr>
            <p:ph idx="1"/>
          </p:nvPr>
        </p:nvSpPr>
        <p:spPr/>
        <p:txBody>
          <a:bodyPr>
            <a:normAutofit/>
          </a:bodyPr>
          <a:lstStyle/>
          <a:p>
            <a:r>
              <a:rPr lang="en-US" sz="3200" dirty="0"/>
              <a:t>University of Zambia - 77</a:t>
            </a:r>
          </a:p>
          <a:p>
            <a:r>
              <a:rPr lang="en-US" sz="3200" dirty="0" err="1"/>
              <a:t>Botho</a:t>
            </a:r>
            <a:r>
              <a:rPr lang="en-US" sz="3200" dirty="0"/>
              <a:t> University – 12 (10 open access E-book directories  and 12 open access journals). E-book collection project where they select relevant and good quality open access e-books every semester and add to the library collection, so far 152 OA books indexed</a:t>
            </a:r>
          </a:p>
          <a:p>
            <a:r>
              <a:rPr lang="en-US" sz="3200" dirty="0"/>
              <a:t>University of Lesotho – 20</a:t>
            </a:r>
          </a:p>
          <a:p>
            <a:r>
              <a:rPr lang="en-US" sz="3200" dirty="0"/>
              <a:t>University of Zimbabwe - 11</a:t>
            </a:r>
          </a:p>
          <a:p>
            <a:endParaRPr lang="en-US" dirty="0"/>
          </a:p>
        </p:txBody>
      </p:sp>
    </p:spTree>
    <p:extLst>
      <p:ext uri="{BB962C8B-B14F-4D97-AF65-F5344CB8AC3E}">
        <p14:creationId xmlns:p14="http://schemas.microsoft.com/office/powerpoint/2010/main" val="713426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7619</TotalTime>
  <Words>1363</Words>
  <Application>Microsoft Office PowerPoint</Application>
  <PresentationFormat>Widescreen</PresentationFormat>
  <Paragraphs>136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How Open Access Supports Funding &amp; Copyright Challenges</vt:lpstr>
      <vt:lpstr>Collection of Data </vt:lpstr>
      <vt:lpstr>Collection of Data </vt:lpstr>
      <vt:lpstr>Definition of Open Access</vt:lpstr>
      <vt:lpstr>Demand for OA</vt:lpstr>
      <vt:lpstr>Why is OA important</vt:lpstr>
      <vt:lpstr>Institutional repositories in SADC countries</vt:lpstr>
      <vt:lpstr>Usage statistics</vt:lpstr>
      <vt:lpstr>Linked OA resources </vt:lpstr>
      <vt:lpstr>Impact of OA</vt:lpstr>
      <vt:lpstr> Impact of OA </vt:lpstr>
      <vt:lpstr>Impact of OA</vt:lpstr>
      <vt:lpstr>Challenges for the uptake of Open Access</vt:lpstr>
      <vt:lpstr>Challenges for the uptake of Open Access</vt:lpstr>
      <vt:lpstr>What to do to go more OA </vt:lpstr>
      <vt:lpstr>Conclusion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Kgomotso Radijeng</dc:creator>
  <cp:lastModifiedBy>Kgomotso Radijeng</cp:lastModifiedBy>
  <cp:revision>114</cp:revision>
  <dcterms:created xsi:type="dcterms:W3CDTF">2018-08-05T06:44:05Z</dcterms:created>
  <dcterms:modified xsi:type="dcterms:W3CDTF">2018-10-20T05:55:42Z</dcterms:modified>
</cp:coreProperties>
</file>