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1" r:id="rId1"/>
  </p:sldMasterIdLst>
  <p:notesMasterIdLst>
    <p:notesMasterId r:id="rId13"/>
  </p:notesMasterIdLst>
  <p:handoutMasterIdLst>
    <p:handoutMasterId r:id="rId14"/>
  </p:handoutMasterIdLst>
  <p:sldIdLst>
    <p:sldId id="368" r:id="rId2"/>
    <p:sldId id="370" r:id="rId3"/>
    <p:sldId id="379" r:id="rId4"/>
    <p:sldId id="377" r:id="rId5"/>
    <p:sldId id="378" r:id="rId6"/>
    <p:sldId id="371" r:id="rId7"/>
    <p:sldId id="373" r:id="rId8"/>
    <p:sldId id="380" r:id="rId9"/>
    <p:sldId id="384" r:id="rId10"/>
    <p:sldId id="369" r:id="rId11"/>
    <p:sldId id="38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008195"/>
    <a:srgbClr val="9BC341"/>
    <a:srgbClr val="005432"/>
    <a:srgbClr val="D50033"/>
    <a:srgbClr val="000000"/>
    <a:srgbClr val="FFFFFF"/>
    <a:srgbClr val="B7CE88"/>
    <a:srgbClr val="FFE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483" autoAdjust="0"/>
  </p:normalViewPr>
  <p:slideViewPr>
    <p:cSldViewPr>
      <p:cViewPr varScale="1">
        <p:scale>
          <a:sx n="102" d="100"/>
          <a:sy n="102" d="100"/>
        </p:scale>
        <p:origin x="-135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4" d="100"/>
        <a:sy n="134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-309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1CB6F-B845-D747-9197-C2C05A68BB73}" type="datetimeFigureOut">
              <a:rPr lang="en-US" smtClean="0"/>
              <a:t>9/1/19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AE93A-CB38-9647-A05C-BF41075780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39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1608B11-0268-40C3-A001-E4BCBF59D14C}" type="datetimeFigureOut">
              <a:rPr lang="en-US"/>
              <a:pPr>
                <a:defRPr/>
              </a:pPr>
              <a:t>9/1/19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2AA7E0-0682-4581-A0C8-4775CCCA6F9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6334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C3944C-8C3F-4F8D-8A57-735C03AFED49}" type="slidenum">
              <a:rPr lang="en-GB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2AA7E0-0682-4581-A0C8-4775CCCA6F9F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65220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2AA7E0-0682-4581-A0C8-4775CCCA6F9F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030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2AA7E0-0682-4581-A0C8-4775CCCA6F9F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3929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2AA7E0-0682-4581-A0C8-4775CCCA6F9F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859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2AA7E0-0682-4581-A0C8-4775CCCA6F9F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859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2AA7E0-0682-4581-A0C8-4775CCCA6F9F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859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2AA7E0-0682-4581-A0C8-4775CCCA6F9F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658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2AA7E0-0682-4581-A0C8-4775CCCA6F9F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030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2AA7E0-0682-4581-A0C8-4775CCCA6F9F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030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2AA7E0-0682-4581-A0C8-4775CCCA6F9F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03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524000" cy="6858000"/>
          </a:xfrm>
          <a:prstGeom prst="rect">
            <a:avLst/>
          </a:prstGeom>
          <a:gradFill flip="none" rotWithShape="1">
            <a:gsLst>
              <a:gs pos="9000">
                <a:srgbClr val="9BC341"/>
              </a:gs>
              <a:gs pos="68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4" name="Picture 8" descr="Z:\ppt\logo_ifla_text_smal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44463"/>
            <a:ext cx="28575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IFLA-T-shirt-colors.eps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5" y="6143625"/>
            <a:ext cx="4572000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1524000" y="2209800"/>
            <a:ext cx="7391400" cy="1390656"/>
          </a:xfrm>
        </p:spPr>
        <p:txBody>
          <a:bodyPr/>
          <a:lstStyle>
            <a:lvl1pPr algn="r">
              <a:defRPr sz="4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BAA786-ECC7-43D0-8EEA-002559DE466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5410200" y="6477000"/>
            <a:ext cx="2895600" cy="212725"/>
          </a:xfrm>
          <a:prstGeom prst="rect">
            <a:avLst/>
          </a:prstGeom>
        </p:spPr>
        <p:txBody>
          <a:bodyPr/>
          <a:lstStyle>
            <a:lvl1pPr>
              <a:defRPr sz="18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2F0AFA-C649-4DAC-AEFF-171924CD2EC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97D552-0B78-4564-B3C1-E4279952767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4000"/>
              </a:lnSpc>
              <a:buClr>
                <a:srgbClr val="D50033"/>
              </a:buClr>
              <a:defRPr/>
            </a:lvl1pPr>
            <a:lvl2pPr>
              <a:lnSpc>
                <a:spcPct val="114000"/>
              </a:lnSpc>
              <a:buClr>
                <a:srgbClr val="D50033"/>
              </a:buClr>
              <a:defRPr/>
            </a:lvl2pPr>
            <a:lvl3pPr>
              <a:lnSpc>
                <a:spcPct val="114000"/>
              </a:lnSpc>
              <a:buClr>
                <a:srgbClr val="D50033"/>
              </a:buClr>
              <a:defRPr/>
            </a:lvl3pPr>
            <a:lvl4pPr>
              <a:lnSpc>
                <a:spcPct val="114000"/>
              </a:lnSpc>
              <a:buClr>
                <a:srgbClr val="D50033"/>
              </a:buClr>
              <a:defRPr/>
            </a:lvl4pPr>
            <a:lvl5pPr>
              <a:lnSpc>
                <a:spcPct val="114000"/>
              </a:lnSpc>
              <a:buClr>
                <a:srgbClr val="D50033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FDC119-D041-450D-B3C3-0AAA1E0745E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ast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524000" cy="6858000"/>
          </a:xfrm>
          <a:prstGeom prst="rect">
            <a:avLst/>
          </a:prstGeom>
          <a:gradFill flip="none" rotWithShape="1">
            <a:gsLst>
              <a:gs pos="9000">
                <a:srgbClr val="9BC341"/>
              </a:gs>
              <a:gs pos="68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8" descr="Z:\ppt\logo_ifla_text_smal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4463"/>
            <a:ext cx="2857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071802" y="3857628"/>
            <a:ext cx="5857916" cy="642942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819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1643042" y="2670571"/>
            <a:ext cx="6715172" cy="615553"/>
          </a:xfrm>
          <a:noFill/>
          <a:ln w="19050" cap="flat" cmpd="sng">
            <a:noFill/>
            <a:round/>
          </a:ln>
        </p:spPr>
        <p:txBody>
          <a:bodyPr rIns="36000">
            <a:spAutoFit/>
          </a:bodyPr>
          <a:lstStyle>
            <a:lvl1pPr marL="72000" indent="0" algn="ctr">
              <a:buNone/>
              <a:defRPr sz="3400" baseline="0">
                <a:solidFill>
                  <a:srgbClr val="D50033"/>
                </a:solidFill>
                <a:latin typeface="Minion Pro" pitchFamily="18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562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emf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714375"/>
            <a:ext cx="7086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Click to edit Master text style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US" dirty="0" smtClean="0"/>
              <a:t>          </a:t>
            </a:r>
            <a:endParaRPr lang="en-GB" dirty="0" smtClean="0"/>
          </a:p>
        </p:txBody>
      </p:sp>
      <p:pic>
        <p:nvPicPr>
          <p:cNvPr id="1027" name="Picture 9" descr="IFLA-T-shirt-colors.eps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43375" y="6143625"/>
            <a:ext cx="4572000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305800" y="6477000"/>
            <a:ext cx="381000" cy="2127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latin typeface="Garamond" charset="0"/>
              </a:defRPr>
            </a:lvl1pPr>
          </a:lstStyle>
          <a:p>
            <a:fld id="{81208D12-A0A2-40CA-AA53-B9B36EF9DB36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29" name="Text Placeholder 14"/>
          <p:cNvSpPr>
            <a:spLocks noGrp="1"/>
          </p:cNvSpPr>
          <p:nvPr>
            <p:ph type="body" idx="1"/>
          </p:nvPr>
        </p:nvSpPr>
        <p:spPr bwMode="auto">
          <a:xfrm>
            <a:off x="1676400" y="1600200"/>
            <a:ext cx="7010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smtClean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1524000" cy="6858000"/>
          </a:xfrm>
          <a:prstGeom prst="rect">
            <a:avLst/>
          </a:prstGeom>
          <a:gradFill flip="none" rotWithShape="1">
            <a:gsLst>
              <a:gs pos="9000">
                <a:srgbClr val="9BC341"/>
              </a:gs>
              <a:gs pos="68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1031" name="Picture 8" descr="Z:\ppt\logo_ifla_text_small.pn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75" y="144463"/>
            <a:ext cx="28575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7" r:id="rId5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rgbClr val="008195"/>
          </a:solidFill>
          <a:latin typeface="Garamond"/>
          <a:ea typeface="ＭＳ Ｐゴシック" charset="-128"/>
          <a:cs typeface="Garamon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008195"/>
          </a:solidFill>
          <a:latin typeface="Garamond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008195"/>
          </a:solidFill>
          <a:latin typeface="Garamond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008195"/>
          </a:solidFill>
          <a:latin typeface="Garamond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008195"/>
          </a:solidFill>
          <a:latin typeface="Garamond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D50033"/>
        </a:buClr>
        <a:buFont typeface="Arial" charset="0"/>
        <a:buChar char="•"/>
        <a:defRPr sz="32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D50033"/>
        </a:buClr>
        <a:buFont typeface="Arial" charset="0"/>
        <a:buChar char="–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50033"/>
        </a:buClr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50033"/>
        </a:buClr>
        <a:buFont typeface="Arial" charset="0"/>
        <a:buChar char="–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50033"/>
        </a:buClr>
        <a:buFont typeface="Arial" charset="0"/>
        <a:buChar char="»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2"/>
          <p:cNvSpPr>
            <a:spLocks noGrp="1"/>
          </p:cNvSpPr>
          <p:nvPr>
            <p:ph type="title"/>
          </p:nvPr>
        </p:nvSpPr>
        <p:spPr>
          <a:xfrm>
            <a:off x="1524000" y="3733800"/>
            <a:ext cx="7391400" cy="304800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latin typeface="Garamond" charset="0"/>
              </a:rPr>
              <a:t>IFLA Division II Meeting</a:t>
            </a:r>
            <a:br>
              <a:rPr lang="en-US" sz="4000" dirty="0" smtClean="0">
                <a:latin typeface="Garamond" charset="0"/>
              </a:rPr>
            </a:br>
            <a:r>
              <a:rPr lang="en-US" sz="4000" dirty="0" smtClean="0">
                <a:latin typeface="Garamond" charset="0"/>
              </a:rPr>
              <a:t>January 16, 2018</a:t>
            </a:r>
            <a:br>
              <a:rPr lang="en-US" sz="4000" dirty="0" smtClean="0">
                <a:latin typeface="Garamond" charset="0"/>
              </a:rPr>
            </a:br>
            <a:r>
              <a:rPr lang="en-US" sz="4000" dirty="0" smtClean="0">
                <a:latin typeface="Garamond" charset="0"/>
              </a:rPr>
              <a:t/>
            </a:r>
            <a:br>
              <a:rPr lang="en-US" sz="4000" dirty="0" smtClean="0">
                <a:latin typeface="Garamond" charset="0"/>
              </a:rPr>
            </a:br>
            <a:r>
              <a:rPr lang="en-US" sz="4000" dirty="0" smtClean="0">
                <a:latin typeface="Garamond" charset="0"/>
              </a:rPr>
              <a:t/>
            </a:r>
            <a:br>
              <a:rPr lang="en-US" sz="4000" dirty="0" smtClean="0">
                <a:latin typeface="Garamond" charset="0"/>
              </a:rPr>
            </a:br>
            <a:r>
              <a:rPr lang="en-US" sz="4000" dirty="0">
                <a:latin typeface="Garamond" charset="0"/>
              </a:rPr>
              <a:t/>
            </a:r>
            <a:br>
              <a:rPr lang="en-US" sz="4000" dirty="0">
                <a:latin typeface="Garamond" charset="0"/>
              </a:rPr>
            </a:br>
            <a:r>
              <a:rPr lang="en-US" sz="4000" dirty="0" smtClean="0">
                <a:latin typeface="Garamond" charset="0"/>
              </a:rPr>
              <a:t/>
            </a:r>
            <a:br>
              <a:rPr lang="en-US" sz="4000" dirty="0" smtClean="0">
                <a:latin typeface="Garamond" charset="0"/>
              </a:rPr>
            </a:br>
            <a:r>
              <a:rPr lang="en-US" sz="2400" dirty="0" smtClean="0">
                <a:latin typeface="Garamond" charset="0"/>
              </a:rPr>
              <a:t>Ann Okerson</a:t>
            </a:r>
            <a:br>
              <a:rPr lang="en-US" sz="2400" dirty="0" smtClean="0">
                <a:latin typeface="Garamond" charset="0"/>
              </a:rPr>
            </a:br>
            <a:r>
              <a:rPr lang="en-US" sz="2400" dirty="0" smtClean="0">
                <a:latin typeface="Garamond" charset="0"/>
              </a:rPr>
              <a:t>aokerson@gmail.com</a:t>
            </a:r>
            <a:endParaRPr lang="en-US" sz="2400" b="0" dirty="0" smtClean="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676400" y="1676400"/>
            <a:ext cx="7239000" cy="4449763"/>
          </a:xfrm>
        </p:spPr>
        <p:txBody>
          <a:bodyPr/>
          <a:lstStyle/>
          <a:p>
            <a:r>
              <a:rPr lang="en-GB" sz="2400" dirty="0" smtClean="0"/>
              <a:t>Logos and one-page overviews</a:t>
            </a:r>
          </a:p>
          <a:p>
            <a:r>
              <a:rPr lang="en-GB" sz="2400" dirty="0" smtClean="0"/>
              <a:t>Committee members to fill out data forms (enables contact)</a:t>
            </a:r>
          </a:p>
          <a:p>
            <a:r>
              <a:rPr lang="en-GB" sz="2400" dirty="0" smtClean="0"/>
              <a:t>Annual reports submitted to Joanne &amp; Division Chairs </a:t>
            </a:r>
            <a:r>
              <a:rPr lang="mr-IN" sz="2400" dirty="0" smtClean="0"/>
              <a:t>–</a:t>
            </a:r>
            <a:r>
              <a:rPr lang="en-GB" sz="2400" dirty="0" smtClean="0"/>
              <a:t> missing 5 end of December</a:t>
            </a:r>
          </a:p>
          <a:p>
            <a:r>
              <a:rPr lang="en-GB" sz="2400" dirty="0" smtClean="0"/>
              <a:t>Action Plans </a:t>
            </a:r>
            <a:r>
              <a:rPr lang="mr-IN" sz="2400" dirty="0" smtClean="0"/>
              <a:t>–</a:t>
            </a:r>
            <a:r>
              <a:rPr lang="en-GB" sz="2400" dirty="0" smtClean="0"/>
              <a:t> missing 1 end of December</a:t>
            </a:r>
          </a:p>
          <a:p>
            <a:r>
              <a:rPr lang="en-GB" sz="2400" dirty="0" smtClean="0"/>
              <a:t>Plan to attend Visioning Meeting March 20-21</a:t>
            </a:r>
            <a:endParaRPr lang="en-GB" sz="2400" dirty="0"/>
          </a:p>
          <a:p>
            <a:r>
              <a:rPr lang="en-GB" sz="2400" dirty="0" smtClean="0"/>
              <a:t>IFLA awards </a:t>
            </a:r>
            <a:r>
              <a:rPr lang="mr-IN" sz="2400" dirty="0" smtClean="0"/>
              <a:t>–</a:t>
            </a:r>
            <a:r>
              <a:rPr lang="en-GB" sz="2400" dirty="0" smtClean="0"/>
              <a:t> identify potential nominees for IFLA Scroll of Appreciation? </a:t>
            </a:r>
            <a:r>
              <a:rPr lang="en-GB" sz="2400" dirty="0"/>
              <a:t>D</a:t>
            </a:r>
            <a:r>
              <a:rPr lang="en-GB" sz="2400" dirty="0" smtClean="0"/>
              <a:t>o we need a new award?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Assignments in Process	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4400" b="1" dirty="0" smtClean="0"/>
              <a:t>More QUESTIONS?</a:t>
            </a:r>
          </a:p>
          <a:p>
            <a:pPr marL="0" indent="0" algn="ctr">
              <a:buNone/>
            </a:pPr>
            <a:r>
              <a:rPr lang="en-GB" sz="4400" b="1" dirty="0" smtClean="0"/>
              <a:t>More COMMENTS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Thank you!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00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76400" y="1600200"/>
            <a:ext cx="6934200" cy="4572000"/>
          </a:xfrm>
        </p:spPr>
        <p:txBody>
          <a:bodyPr>
            <a:normAutofit fontScale="40000" lnSpcReduction="20000"/>
          </a:bodyPr>
          <a:lstStyle/>
          <a:p>
            <a:r>
              <a:rPr lang="en-GB" sz="5500" dirty="0" smtClean="0"/>
              <a:t>PC &amp; GB meetings of December 11-13, 2017</a:t>
            </a:r>
          </a:p>
          <a:p>
            <a:r>
              <a:rPr lang="en-GB" sz="5500" dirty="0" smtClean="0"/>
              <a:t>The new IFLA environment</a:t>
            </a:r>
          </a:p>
          <a:p>
            <a:pPr lvl="1"/>
            <a:r>
              <a:rPr lang="en-GB" sz="5500" dirty="0" smtClean="0"/>
              <a:t>SG </a:t>
            </a:r>
            <a:r>
              <a:rPr lang="mr-IN" sz="5500" dirty="0" smtClean="0"/>
              <a:t>–</a:t>
            </a:r>
            <a:r>
              <a:rPr lang="en-GB" sz="5500" dirty="0" smtClean="0"/>
              <a:t> new focus on professional units and strengthening our role; need full engagement</a:t>
            </a:r>
          </a:p>
          <a:p>
            <a:pPr lvl="1"/>
            <a:r>
              <a:rPr lang="en-GB" sz="5500" dirty="0" smtClean="0"/>
              <a:t>Global Vision process underpins this </a:t>
            </a:r>
          </a:p>
          <a:p>
            <a:pPr lvl="1"/>
            <a:r>
              <a:rPr lang="en-GB" sz="5500" dirty="0" smtClean="0"/>
              <a:t>New web site, membership survey</a:t>
            </a:r>
          </a:p>
          <a:p>
            <a:r>
              <a:rPr lang="en-GB" sz="5500" dirty="0" smtClean="0"/>
              <a:t>Continue and improve communications Agreement to review governance and structure of IFLA?</a:t>
            </a:r>
          </a:p>
          <a:p>
            <a:r>
              <a:rPr lang="en-GB" sz="5500" dirty="0" smtClean="0"/>
              <a:t>PC paper 17.12.2.2 </a:t>
            </a:r>
            <a:r>
              <a:rPr lang="mr-IN" sz="5500" dirty="0" smtClean="0"/>
              <a:t>–</a:t>
            </a:r>
            <a:r>
              <a:rPr lang="en-GB" sz="5500" dirty="0" smtClean="0"/>
              <a:t> Dynamic Professional Units </a:t>
            </a:r>
            <a:r>
              <a:rPr lang="mr-IN" sz="5500" dirty="0" smtClean="0"/>
              <a:t>–</a:t>
            </a:r>
            <a:r>
              <a:rPr lang="en-GB" sz="5500" dirty="0" smtClean="0"/>
              <a:t> “how to work smarter”</a:t>
            </a:r>
          </a:p>
          <a:p>
            <a:r>
              <a:rPr lang="en-GB" sz="5500" b="1" i="1" dirty="0" smtClean="0"/>
              <a:t>Any interest in discussing this in a pre-vision call (February?)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for this Meeting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76400" y="1828800"/>
            <a:ext cx="7010400" cy="42973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Congress evaluation </a:t>
            </a:r>
            <a:r>
              <a:rPr lang="mr-IN" dirty="0" smtClean="0"/>
              <a:t>–</a:t>
            </a:r>
            <a:r>
              <a:rPr lang="en-GB" dirty="0" smtClean="0"/>
              <a:t> frequent comments:</a:t>
            </a:r>
          </a:p>
          <a:p>
            <a:pPr lvl="1"/>
            <a:r>
              <a:rPr lang="en-GB" dirty="0" smtClean="0"/>
              <a:t>Too many presentations in short time</a:t>
            </a:r>
          </a:p>
          <a:p>
            <a:pPr lvl="1"/>
            <a:r>
              <a:rPr lang="en-GB" dirty="0" smtClean="0"/>
              <a:t>Too little time for discussion</a:t>
            </a:r>
          </a:p>
          <a:p>
            <a:pPr lvl="1"/>
            <a:r>
              <a:rPr lang="en-GB" dirty="0" smtClean="0"/>
              <a:t>Too many speakers who are not disciplined to speak to their time slots</a:t>
            </a:r>
          </a:p>
          <a:p>
            <a:pPr lvl="1"/>
            <a:r>
              <a:rPr lang="en-GB" dirty="0" smtClean="0"/>
              <a:t>Need more papers in advance in IFLA DL, please</a:t>
            </a:r>
          </a:p>
          <a:p>
            <a:pPr lvl="1"/>
            <a:r>
              <a:rPr lang="en-GB" dirty="0" smtClean="0"/>
              <a:t>Congress is way too long, expensive</a:t>
            </a:r>
          </a:p>
          <a:p>
            <a:r>
              <a:rPr lang="en-GB" dirty="0" smtClean="0"/>
              <a:t>IFLA will review the IFLA programme setup</a:t>
            </a:r>
          </a:p>
          <a:p>
            <a:pPr lvl="1"/>
            <a:r>
              <a:rPr lang="en-GB" dirty="0" smtClean="0"/>
              <a:t>Lightning talks on last day?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00200" y="714375"/>
            <a:ext cx="7239000" cy="857250"/>
          </a:xfrm>
        </p:spPr>
        <p:txBody>
          <a:bodyPr/>
          <a:lstStyle/>
          <a:p>
            <a:r>
              <a:rPr lang="en-GB" sz="3200" dirty="0" smtClean="0"/>
              <a:t>December 2017 Discussions &amp; Decisions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7219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Project </a:t>
            </a:r>
            <a:r>
              <a:rPr lang="en-GB" dirty="0" smtClean="0"/>
              <a:t>&amp; project funding</a:t>
            </a:r>
            <a:r>
              <a:rPr lang="en-GB" dirty="0"/>
              <a:t>: </a:t>
            </a:r>
            <a:endParaRPr lang="en-GB" dirty="0" smtClean="0"/>
          </a:p>
          <a:p>
            <a:pPr lvl="1"/>
            <a:r>
              <a:rPr lang="en-GB" dirty="0" smtClean="0"/>
              <a:t>Going well</a:t>
            </a:r>
          </a:p>
          <a:p>
            <a:pPr lvl="1"/>
            <a:r>
              <a:rPr lang="en-US" dirty="0" smtClean="0"/>
              <a:t>50,000Euro budget once again</a:t>
            </a:r>
            <a:endParaRPr lang="en-GB" dirty="0" smtClean="0"/>
          </a:p>
          <a:p>
            <a:r>
              <a:rPr lang="en-GB" dirty="0" smtClean="0"/>
              <a:t>SIGs:</a:t>
            </a:r>
          </a:p>
          <a:p>
            <a:pPr lvl="1"/>
            <a:r>
              <a:rPr lang="en-GB" dirty="0" smtClean="0"/>
              <a:t>Review:  postponed so that sponsoring sections can review by August 2018</a:t>
            </a:r>
          </a:p>
          <a:p>
            <a:pPr lvl="1"/>
            <a:r>
              <a:rPr lang="en-GB" dirty="0" smtClean="0"/>
              <a:t>Approved SIG on Global and Disaster Health</a:t>
            </a:r>
          </a:p>
          <a:p>
            <a:pPr lvl="1"/>
            <a:r>
              <a:rPr lang="en-GB" dirty="0" smtClean="0"/>
              <a:t>Returned Library Publishing SIG for more information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00200" y="714375"/>
            <a:ext cx="7239000" cy="857250"/>
          </a:xfrm>
        </p:spPr>
        <p:txBody>
          <a:bodyPr/>
          <a:lstStyle/>
          <a:p>
            <a:r>
              <a:rPr lang="en-GB" sz="3200" dirty="0" smtClean="0"/>
              <a:t>December 2017 Discussions &amp; Decisions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4100" dirty="0" smtClean="0"/>
              <a:t>Structural </a:t>
            </a:r>
            <a:r>
              <a:rPr lang="mr-IN" sz="4100" dirty="0" smtClean="0"/>
              <a:t>–</a:t>
            </a:r>
            <a:r>
              <a:rPr lang="en-GB" sz="4100" dirty="0" smtClean="0"/>
              <a:t> some concerns about IFLA Rules not consistently applied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Co-Chairs (unofficial, not in Rules)</a:t>
            </a:r>
          </a:p>
          <a:p>
            <a:pPr lvl="1"/>
            <a:r>
              <a:rPr lang="en-GB" dirty="0" smtClean="0"/>
              <a:t>Elections outside of physical meetings:  correct SC members contacted for voting?  Procedure clear?</a:t>
            </a:r>
          </a:p>
          <a:p>
            <a:pPr lvl="1"/>
            <a:r>
              <a:rPr lang="en-GB" dirty="0" smtClean="0"/>
              <a:t>Non-members added to committees</a:t>
            </a:r>
          </a:p>
          <a:p>
            <a:pPr lvl="2"/>
            <a:r>
              <a:rPr lang="en-GB" dirty="0" smtClean="0"/>
              <a:t>Advisors, Senior advisors, friends (not in Rules).  </a:t>
            </a:r>
          </a:p>
          <a:p>
            <a:pPr lvl="1"/>
            <a:r>
              <a:rPr lang="en-GB" dirty="0" smtClean="0"/>
              <a:t>How to recognize those who are not on committees?</a:t>
            </a:r>
          </a:p>
          <a:p>
            <a:r>
              <a:rPr lang="en-GB" sz="4100" dirty="0" smtClean="0"/>
              <a:t>Discussions will continue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00200" y="714375"/>
            <a:ext cx="7239000" cy="857250"/>
          </a:xfrm>
        </p:spPr>
        <p:txBody>
          <a:bodyPr/>
          <a:lstStyle/>
          <a:p>
            <a:r>
              <a:rPr lang="en-GB" sz="3200" dirty="0" smtClean="0"/>
              <a:t>December 2017 Discussions &amp; Decisions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58763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Project launched in 2016 (PAC auspices)</a:t>
            </a:r>
          </a:p>
          <a:p>
            <a:r>
              <a:rPr lang="en-GB" dirty="0" smtClean="0"/>
              <a:t>Results recently tabulated </a:t>
            </a:r>
          </a:p>
          <a:p>
            <a:r>
              <a:rPr lang="en-GB" dirty="0" smtClean="0"/>
              <a:t>Working group proposed to report by April 2018</a:t>
            </a:r>
          </a:p>
          <a:p>
            <a:pPr lvl="1"/>
            <a:r>
              <a:rPr lang="en-GB" dirty="0"/>
              <a:t>e</a:t>
            </a:r>
            <a:r>
              <a:rPr lang="en-GB" dirty="0" smtClean="0"/>
              <a:t>.g., PAC; Committee on Standards; Preservation &amp; Conservation Section; Cataloguing, Rare books, AV, new media, and others.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Preservation Survey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sz="5500" dirty="0" smtClean="0"/>
              <a:t>Coaching pilot?</a:t>
            </a:r>
          </a:p>
          <a:p>
            <a:pPr lvl="1"/>
            <a:r>
              <a:rPr lang="en-GB" sz="4000" dirty="0" smtClean="0"/>
              <a:t>Continuing Professional Development &amp; Workplace Learning Section (CPDWL) interested in mentoring program (greater experience + lesser) transformed into a coaching program (individual already has answers within them but benefits from discussion, etc.)</a:t>
            </a:r>
          </a:p>
          <a:p>
            <a:r>
              <a:rPr lang="en-GB" sz="5500" dirty="0" smtClean="0"/>
              <a:t>Will do a pilot in KL</a:t>
            </a:r>
          </a:p>
          <a:p>
            <a:r>
              <a:rPr lang="en-GB" sz="5500" dirty="0" smtClean="0"/>
              <a:t>Will explain program to all officers who might want to work with them and do their own</a:t>
            </a:r>
            <a:endParaRPr lang="en-GB" sz="5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December 2017 Discussions &amp; </a:t>
            </a:r>
            <a:r>
              <a:rPr lang="en-GB" sz="3200" dirty="0" smtClean="0"/>
              <a:t>Decisions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Policy for R&amp;R</a:t>
            </a:r>
          </a:p>
          <a:p>
            <a:r>
              <a:rPr lang="en-GB" dirty="0" smtClean="0"/>
              <a:t>Remuneration for work performed under certain circumstances</a:t>
            </a:r>
          </a:p>
          <a:p>
            <a:r>
              <a:rPr lang="en-GB" dirty="0" smtClean="0"/>
              <a:t>Reimbursement when people use their own funds to carry out IFLA work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December 2017 Discussions &amp; Decisions</a:t>
            </a:r>
          </a:p>
        </p:txBody>
      </p:sp>
    </p:spTree>
    <p:extLst>
      <p:ext uri="{BB962C8B-B14F-4D97-AF65-F5344CB8AC3E}">
        <p14:creationId xmlns:p14="http://schemas.microsoft.com/office/powerpoint/2010/main" val="824357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4100" dirty="0" smtClean="0"/>
              <a:t>IFLA support for Units at WLIC</a:t>
            </a:r>
          </a:p>
          <a:p>
            <a:pPr lvl="1"/>
            <a:r>
              <a:rPr lang="en-GB" dirty="0" smtClean="0"/>
              <a:t>On writing objectives &amp; action plan</a:t>
            </a:r>
          </a:p>
          <a:p>
            <a:pPr lvl="1"/>
            <a:r>
              <a:rPr lang="en-GB" dirty="0" smtClean="0"/>
              <a:t>On communications</a:t>
            </a:r>
          </a:p>
          <a:p>
            <a:pPr lvl="1"/>
            <a:r>
              <a:rPr lang="en-GB" dirty="0" smtClean="0"/>
              <a:t>On leadership and training</a:t>
            </a:r>
          </a:p>
          <a:p>
            <a:r>
              <a:rPr lang="en-GB" sz="4100" dirty="0" smtClean="0"/>
              <a:t>Activities:</a:t>
            </a:r>
          </a:p>
          <a:p>
            <a:pPr lvl="1"/>
            <a:r>
              <a:rPr lang="en-GB" dirty="0" smtClean="0"/>
              <a:t>Officers’ brief:  3 hours</a:t>
            </a:r>
          </a:p>
          <a:p>
            <a:pPr lvl="1"/>
            <a:r>
              <a:rPr lang="en-GB" dirty="0" smtClean="0"/>
              <a:t>Division Leadership Forums 1.5 hours</a:t>
            </a:r>
          </a:p>
          <a:p>
            <a:pPr lvl="1"/>
            <a:r>
              <a:rPr lang="en-GB" dirty="0" smtClean="0"/>
              <a:t>Officers Capacity Building, repeated, how to run a successful unit, etc.</a:t>
            </a:r>
          </a:p>
          <a:p>
            <a:pPr lvl="1"/>
            <a:r>
              <a:rPr lang="en-GB" dirty="0" smtClean="0"/>
              <a:t>Communications Sessions</a:t>
            </a:r>
          </a:p>
          <a:p>
            <a:pPr lvl="1"/>
            <a:r>
              <a:rPr lang="en-GB" dirty="0" smtClean="0"/>
              <a:t>HQ staff do Clinics, one on one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December 2017 Discussions &amp; Decisions</a:t>
            </a:r>
          </a:p>
        </p:txBody>
      </p:sp>
    </p:spTree>
    <p:extLst>
      <p:ext uri="{BB962C8B-B14F-4D97-AF65-F5344CB8AC3E}">
        <p14:creationId xmlns:p14="http://schemas.microsoft.com/office/powerpoint/2010/main" val="3827101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fla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1643</TotalTime>
  <Words>571</Words>
  <Application>Microsoft Macintosh PowerPoint</Application>
  <PresentationFormat>On-screen Show (4:3)</PresentationFormat>
  <Paragraphs>83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ifla-template</vt:lpstr>
      <vt:lpstr>IFLA Division II Meeting January 16, 2018     Ann Okerson aokerson@gmail.com</vt:lpstr>
      <vt:lpstr>Background for this Meeting</vt:lpstr>
      <vt:lpstr>December 2017 Discussions &amp; Decisions</vt:lpstr>
      <vt:lpstr>December 2017 Discussions &amp; Decisions</vt:lpstr>
      <vt:lpstr>December 2017 Discussions &amp; Decisions</vt:lpstr>
      <vt:lpstr>Preservation Survey</vt:lpstr>
      <vt:lpstr>December 2017 Discussions &amp; Decisions</vt:lpstr>
      <vt:lpstr>December 2017 Discussions &amp; Decisions</vt:lpstr>
      <vt:lpstr>December 2017 Discussions &amp; Decisions</vt:lpstr>
      <vt:lpstr>Assignments in Process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Ann Okerson</cp:lastModifiedBy>
  <cp:revision>285</cp:revision>
  <cp:lastPrinted>2018-01-14T21:11:04Z</cp:lastPrinted>
  <dcterms:created xsi:type="dcterms:W3CDTF">2009-09-03T08:13:05Z</dcterms:created>
  <dcterms:modified xsi:type="dcterms:W3CDTF">2019-09-02T02:36:50Z</dcterms:modified>
</cp:coreProperties>
</file>