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33" r:id="rId3"/>
    <p:sldId id="417" r:id="rId4"/>
    <p:sldId id="418" r:id="rId5"/>
    <p:sldId id="327" r:id="rId6"/>
    <p:sldId id="319" r:id="rId7"/>
    <p:sldId id="377" r:id="rId8"/>
    <p:sldId id="321" r:id="rId9"/>
    <p:sldId id="330" r:id="rId10"/>
    <p:sldId id="332" r:id="rId11"/>
    <p:sldId id="323" r:id="rId12"/>
    <p:sldId id="378" r:id="rId13"/>
    <p:sldId id="333" r:id="rId14"/>
    <p:sldId id="334" r:id="rId15"/>
    <p:sldId id="335" r:id="rId16"/>
    <p:sldId id="336" r:id="rId17"/>
    <p:sldId id="337" r:id="rId18"/>
    <p:sldId id="338" r:id="rId19"/>
    <p:sldId id="339" r:id="rId20"/>
    <p:sldId id="340" r:id="rId21"/>
    <p:sldId id="343" r:id="rId22"/>
    <p:sldId id="345" r:id="rId23"/>
    <p:sldId id="341" r:id="rId24"/>
    <p:sldId id="342" r:id="rId25"/>
    <p:sldId id="344" r:id="rId26"/>
    <p:sldId id="311" r:id="rId27"/>
    <p:sldId id="370" r:id="rId28"/>
    <p:sldId id="346" r:id="rId29"/>
    <p:sldId id="381" r:id="rId30"/>
    <p:sldId id="384" r:id="rId31"/>
    <p:sldId id="431" r:id="rId32"/>
    <p:sldId id="385" r:id="rId33"/>
    <p:sldId id="38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53" d="100"/>
          <a:sy n="53" d="100"/>
        </p:scale>
        <p:origin x="44" y="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4186B1-BEB2-47D2-99B8-AD7655E84085}" type="datetimeFigureOut">
              <a:rPr lang="en-GB" smtClean="0"/>
              <a:t>2021-01-26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EE7093-4A57-452F-8F47-D48ABC6F121C}" type="slidenum">
              <a:rPr lang="en-GB" smtClean="0"/>
              <a:t>‹#›</a:t>
            </a:fld>
            <a:endParaRPr lang="en-GB"/>
          </a:p>
        </p:txBody>
      </p:sp>
    </p:spTree>
    <p:extLst>
      <p:ext uri="{BB962C8B-B14F-4D97-AF65-F5344CB8AC3E}">
        <p14:creationId xmlns:p14="http://schemas.microsoft.com/office/powerpoint/2010/main" val="154864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186B1-BEB2-47D2-99B8-AD7655E84085}" type="datetimeFigureOut">
              <a:rPr lang="en-GB" smtClean="0"/>
              <a:t>2021-01-26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EE7093-4A57-452F-8F47-D48ABC6F121C}" type="slidenum">
              <a:rPr lang="en-GB" smtClean="0"/>
              <a:t>‹#›</a:t>
            </a:fld>
            <a:endParaRPr lang="en-GB"/>
          </a:p>
        </p:txBody>
      </p:sp>
    </p:spTree>
    <p:extLst>
      <p:ext uri="{BB962C8B-B14F-4D97-AF65-F5344CB8AC3E}">
        <p14:creationId xmlns:p14="http://schemas.microsoft.com/office/powerpoint/2010/main" val="312052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186B1-BEB2-47D2-99B8-AD7655E84085}" type="datetimeFigureOut">
              <a:rPr lang="en-GB" smtClean="0"/>
              <a:t>2021-01-26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EE7093-4A57-452F-8F47-D48ABC6F121C}" type="slidenum">
              <a:rPr lang="en-GB" smtClean="0"/>
              <a:t>‹#›</a:t>
            </a:fld>
            <a:endParaRPr lang="en-GB"/>
          </a:p>
        </p:txBody>
      </p:sp>
    </p:spTree>
    <p:extLst>
      <p:ext uri="{BB962C8B-B14F-4D97-AF65-F5344CB8AC3E}">
        <p14:creationId xmlns:p14="http://schemas.microsoft.com/office/powerpoint/2010/main" val="115307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186B1-BEB2-47D2-99B8-AD7655E84085}" type="datetimeFigureOut">
              <a:rPr lang="en-GB" smtClean="0"/>
              <a:t>2021-01-26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EE7093-4A57-452F-8F47-D48ABC6F121C}" type="slidenum">
              <a:rPr lang="en-GB" smtClean="0"/>
              <a:t>‹#›</a:t>
            </a:fld>
            <a:endParaRPr lang="en-GB"/>
          </a:p>
        </p:txBody>
      </p:sp>
    </p:spTree>
    <p:extLst>
      <p:ext uri="{BB962C8B-B14F-4D97-AF65-F5344CB8AC3E}">
        <p14:creationId xmlns:p14="http://schemas.microsoft.com/office/powerpoint/2010/main" val="200590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186B1-BEB2-47D2-99B8-AD7655E84085}" type="datetimeFigureOut">
              <a:rPr lang="en-GB" smtClean="0"/>
              <a:t>2021-01-26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EE7093-4A57-452F-8F47-D48ABC6F121C}" type="slidenum">
              <a:rPr lang="en-GB" smtClean="0"/>
              <a:t>‹#›</a:t>
            </a:fld>
            <a:endParaRPr lang="en-GB"/>
          </a:p>
        </p:txBody>
      </p:sp>
    </p:spTree>
    <p:extLst>
      <p:ext uri="{BB962C8B-B14F-4D97-AF65-F5344CB8AC3E}">
        <p14:creationId xmlns:p14="http://schemas.microsoft.com/office/powerpoint/2010/main" val="125048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4186B1-BEB2-47D2-99B8-AD7655E84085}" type="datetimeFigureOut">
              <a:rPr lang="en-GB" smtClean="0"/>
              <a:t>2021-01-26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EE7093-4A57-452F-8F47-D48ABC6F121C}" type="slidenum">
              <a:rPr lang="en-GB" smtClean="0"/>
              <a:t>‹#›</a:t>
            </a:fld>
            <a:endParaRPr lang="en-GB"/>
          </a:p>
        </p:txBody>
      </p:sp>
    </p:spTree>
    <p:extLst>
      <p:ext uri="{BB962C8B-B14F-4D97-AF65-F5344CB8AC3E}">
        <p14:creationId xmlns:p14="http://schemas.microsoft.com/office/powerpoint/2010/main" val="94048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4186B1-BEB2-47D2-99B8-AD7655E84085}" type="datetimeFigureOut">
              <a:rPr lang="en-GB" smtClean="0"/>
              <a:t>2021-01-26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EE7093-4A57-452F-8F47-D48ABC6F121C}" type="slidenum">
              <a:rPr lang="en-GB" smtClean="0"/>
              <a:t>‹#›</a:t>
            </a:fld>
            <a:endParaRPr lang="en-GB"/>
          </a:p>
        </p:txBody>
      </p:sp>
    </p:spTree>
    <p:extLst>
      <p:ext uri="{BB962C8B-B14F-4D97-AF65-F5344CB8AC3E}">
        <p14:creationId xmlns:p14="http://schemas.microsoft.com/office/powerpoint/2010/main" val="182655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4186B1-BEB2-47D2-99B8-AD7655E84085}" type="datetimeFigureOut">
              <a:rPr lang="en-GB" smtClean="0"/>
              <a:t>2021-01-26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EE7093-4A57-452F-8F47-D48ABC6F121C}" type="slidenum">
              <a:rPr lang="en-GB" smtClean="0"/>
              <a:t>‹#›</a:t>
            </a:fld>
            <a:endParaRPr lang="en-GB"/>
          </a:p>
        </p:txBody>
      </p:sp>
    </p:spTree>
    <p:extLst>
      <p:ext uri="{BB962C8B-B14F-4D97-AF65-F5344CB8AC3E}">
        <p14:creationId xmlns:p14="http://schemas.microsoft.com/office/powerpoint/2010/main" val="224321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186B1-BEB2-47D2-99B8-AD7655E84085}" type="datetimeFigureOut">
              <a:rPr lang="en-GB" smtClean="0"/>
              <a:t>2021-01-26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EE7093-4A57-452F-8F47-D48ABC6F121C}" type="slidenum">
              <a:rPr lang="en-GB" smtClean="0"/>
              <a:t>‹#›</a:t>
            </a:fld>
            <a:endParaRPr lang="en-GB"/>
          </a:p>
        </p:txBody>
      </p:sp>
    </p:spTree>
    <p:extLst>
      <p:ext uri="{BB962C8B-B14F-4D97-AF65-F5344CB8AC3E}">
        <p14:creationId xmlns:p14="http://schemas.microsoft.com/office/powerpoint/2010/main" val="396744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4186B1-BEB2-47D2-99B8-AD7655E84085}" type="datetimeFigureOut">
              <a:rPr lang="en-GB" smtClean="0"/>
              <a:t>2021-01-26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EE7093-4A57-452F-8F47-D48ABC6F121C}" type="slidenum">
              <a:rPr lang="en-GB" smtClean="0"/>
              <a:t>‹#›</a:t>
            </a:fld>
            <a:endParaRPr lang="en-GB"/>
          </a:p>
        </p:txBody>
      </p:sp>
    </p:spTree>
    <p:extLst>
      <p:ext uri="{BB962C8B-B14F-4D97-AF65-F5344CB8AC3E}">
        <p14:creationId xmlns:p14="http://schemas.microsoft.com/office/powerpoint/2010/main" val="2177465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4186B1-BEB2-47D2-99B8-AD7655E84085}" type="datetimeFigureOut">
              <a:rPr lang="en-GB" smtClean="0"/>
              <a:t>2021-01-26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EE7093-4A57-452F-8F47-D48ABC6F121C}" type="slidenum">
              <a:rPr lang="en-GB" smtClean="0"/>
              <a:t>‹#›</a:t>
            </a:fld>
            <a:endParaRPr lang="en-GB"/>
          </a:p>
        </p:txBody>
      </p:sp>
    </p:spTree>
    <p:extLst>
      <p:ext uri="{BB962C8B-B14F-4D97-AF65-F5344CB8AC3E}">
        <p14:creationId xmlns:p14="http://schemas.microsoft.com/office/powerpoint/2010/main" val="194028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186B1-BEB2-47D2-99B8-AD7655E84085}" type="datetimeFigureOut">
              <a:rPr lang="en-GB" smtClean="0"/>
              <a:t>2021-01-26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E7093-4A57-452F-8F47-D48ABC6F121C}" type="slidenum">
              <a:rPr lang="en-GB" smtClean="0"/>
              <a:t>‹#›</a:t>
            </a:fld>
            <a:endParaRPr lang="en-GB"/>
          </a:p>
        </p:txBody>
      </p:sp>
    </p:spTree>
    <p:extLst>
      <p:ext uri="{BB962C8B-B14F-4D97-AF65-F5344CB8AC3E}">
        <p14:creationId xmlns:p14="http://schemas.microsoft.com/office/powerpoint/2010/main" val="643727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hD7F-L7m5N0" TargetMode="External"/><Relationship Id="rId2" Type="http://schemas.openxmlformats.org/officeDocument/2006/relationships/hyperlink" Target="https://www.youtube.com/watch?v=_07e7Ge3lUY"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vision2030.gov.jm/National-Development-Pla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vision2030.gov.jm/Portals/0/NDP/Executive%20Summary.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vision2030.gov.jm/Portals/0/NDP/Chapter%201%20(web).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vision2030.gov.jm/Portals/0/NDP/Executive%20Summary.pdf"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vision2030.gov.jm/Portals/0/NDP/Executive%20Summary.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vision2030.gov.jm/Portals/0/NDP/Vision%202030%20Jamaica%20NDP%20Full%20No%20Cover%20(web).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blogs.iadb.org/caribbean-dev-trends/2015/05/06/interactive-dashboard-monitor-jamaicas-vision-2030-national-plan/" TargetMode="External"/><Relationship Id="rId2" Type="http://schemas.openxmlformats.org/officeDocument/2006/relationships/hyperlink" Target="http://devinfolive.info/dashboard/Jamaica_vision2030/index.php" TargetMode="External"/><Relationship Id="rId1" Type="http://schemas.openxmlformats.org/officeDocument/2006/relationships/slideLayout" Target="../slideLayouts/slideLayout2.xml"/><Relationship Id="rId4" Type="http://schemas.openxmlformats.org/officeDocument/2006/relationships/hyperlink" Target="https://www.facebook.com/Vision2030Ja?fref=t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vision2030.gov.jm/Portals/0/NDP/Executive%20Summary.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fla.org/publications/node/10546"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ifla.org/publications/ifla-statement-on-libraries-and-develop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fla.org/publications/ifla-statement-on-libraries-and-develop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lyondeclaration.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6090" b="50645"/>
          <a:stretch/>
        </p:blipFill>
        <p:spPr>
          <a:xfrm>
            <a:off x="3664150" y="687104"/>
            <a:ext cx="1826476" cy="450375"/>
          </a:xfrm>
          <a:prstGeom prst="rect">
            <a:avLst/>
          </a:prstGeom>
        </p:spPr>
      </p:pic>
      <p:sp>
        <p:nvSpPr>
          <p:cNvPr id="8" name="Rectangle 7"/>
          <p:cNvSpPr/>
          <p:nvPr/>
        </p:nvSpPr>
        <p:spPr>
          <a:xfrm>
            <a:off x="2620983" y="1214336"/>
            <a:ext cx="3902030" cy="307777"/>
          </a:xfrm>
          <a:prstGeom prst="rect">
            <a:avLst/>
          </a:prstGeom>
        </p:spPr>
        <p:txBody>
          <a:bodyPr wrap="none">
            <a:spAutoFit/>
          </a:bodyPr>
          <a:lstStyle/>
          <a:p>
            <a:r>
              <a:rPr lang="nl-NL" sz="1400" dirty="0">
                <a:solidFill>
                  <a:schemeClr val="bg1"/>
                </a:solidFill>
                <a:latin typeface="Century Gothic" panose="020B0502020202020204" pitchFamily="34" charset="0"/>
                <a:ea typeface="Calibri" panose="020F0502020204030204" pitchFamily="34" charset="0"/>
              </a:rPr>
              <a:t>INTERNATIONAL ADVOCACY PROGRAMME</a:t>
            </a:r>
            <a:endParaRPr lang="en-US" sz="1400" dirty="0">
              <a:solidFill>
                <a:schemeClr val="bg1"/>
              </a:solidFill>
              <a:latin typeface="Century Gothic" panose="020B0502020202020204" pitchFamily="34" charset="0"/>
            </a:endParaRPr>
          </a:p>
        </p:txBody>
      </p:sp>
      <p:sp>
        <p:nvSpPr>
          <p:cNvPr id="9" name="Rectangle 8"/>
          <p:cNvSpPr/>
          <p:nvPr/>
        </p:nvSpPr>
        <p:spPr>
          <a:xfrm>
            <a:off x="2249712" y="2875509"/>
            <a:ext cx="6481828" cy="759182"/>
          </a:xfrm>
          <a:prstGeom prst="rect">
            <a:avLst/>
          </a:prstGeom>
          <a:noFill/>
        </p:spPr>
        <p:txBody>
          <a:bodyPr wrap="square">
            <a:spAutoFit/>
          </a:bodyPr>
          <a:lstStyle/>
          <a:p>
            <a:pPr>
              <a:lnSpc>
                <a:spcPts val="2600"/>
              </a:lnSpc>
            </a:pPr>
            <a:r>
              <a:rPr lang="en-US" sz="2800" b="1" dirty="0">
                <a:solidFill>
                  <a:schemeClr val="bg1"/>
                </a:solidFill>
                <a:latin typeface="Century Gothic" panose="020B0502020202020204" pitchFamily="34" charset="0"/>
              </a:rPr>
              <a:t>LIBRARIES, DEVELOPMENT, </a:t>
            </a:r>
            <a:br>
              <a:rPr lang="en-US" sz="2800" b="1" dirty="0">
                <a:solidFill>
                  <a:schemeClr val="bg1"/>
                </a:solidFill>
                <a:latin typeface="Century Gothic" panose="020B0502020202020204" pitchFamily="34" charset="0"/>
              </a:rPr>
            </a:br>
            <a:r>
              <a:rPr lang="en-US" sz="2800" b="1" dirty="0">
                <a:solidFill>
                  <a:schemeClr val="bg1"/>
                </a:solidFill>
                <a:latin typeface="Century Gothic" panose="020B0502020202020204" pitchFamily="34" charset="0"/>
              </a:rPr>
              <a:t>AND THE UN 2030 AGENDA</a:t>
            </a:r>
          </a:p>
        </p:txBody>
      </p:sp>
      <p:pic>
        <p:nvPicPr>
          <p:cNvPr id="1028"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47459"/>
          <a:stretch/>
        </p:blipFill>
        <p:spPr bwMode="auto">
          <a:xfrm>
            <a:off x="1813662" y="3893223"/>
            <a:ext cx="5516669" cy="17956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19110" b="52869"/>
          <a:stretch/>
        </p:blipFill>
        <p:spPr bwMode="auto">
          <a:xfrm>
            <a:off x="1813662" y="1639036"/>
            <a:ext cx="5516669" cy="957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ne.org/wp-content/themes/one_2014/library/images/goal-icons/goals-wheel-sol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59" y="2862696"/>
            <a:ext cx="685818" cy="68581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1061884" y="2713594"/>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1884" y="3720868"/>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67148" y="6011827"/>
            <a:ext cx="8976851" cy="523220"/>
          </a:xfrm>
          <a:prstGeom prst="rect">
            <a:avLst/>
          </a:prstGeom>
          <a:noFill/>
        </p:spPr>
        <p:txBody>
          <a:bodyPr wrap="square" rtlCol="0">
            <a:spAutoFit/>
          </a:bodyPr>
          <a:lstStyle/>
          <a:p>
            <a:r>
              <a:rPr lang="en-AU" sz="2800" dirty="0">
                <a:solidFill>
                  <a:schemeClr val="bg1"/>
                </a:solidFill>
              </a:rPr>
              <a:t>TOPIC 2:  THE ROLE OF LIBRARIES IN THE UN 2030 AGENDA</a:t>
            </a:r>
          </a:p>
        </p:txBody>
      </p:sp>
    </p:spTree>
    <p:extLst>
      <p:ext uri="{BB962C8B-B14F-4D97-AF65-F5344CB8AC3E}">
        <p14:creationId xmlns:p14="http://schemas.microsoft.com/office/powerpoint/2010/main" val="117644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impact of the</a:t>
            </a:r>
            <a:r>
              <a:rPr lang="en-AU" i="1" dirty="0"/>
              <a:t> Lyon Declaration</a:t>
            </a:r>
          </a:p>
        </p:txBody>
      </p:sp>
      <p:sp>
        <p:nvSpPr>
          <p:cNvPr id="3" name="Content Placeholder 2"/>
          <p:cNvSpPr>
            <a:spLocks noGrp="1"/>
          </p:cNvSpPr>
          <p:nvPr>
            <p:ph idx="1"/>
          </p:nvPr>
        </p:nvSpPr>
        <p:spPr>
          <a:xfrm>
            <a:off x="628650" y="1690689"/>
            <a:ext cx="7886700" cy="4486274"/>
          </a:xfrm>
        </p:spPr>
        <p:txBody>
          <a:bodyPr/>
          <a:lstStyle/>
          <a:p>
            <a:r>
              <a:rPr lang="en-AU" dirty="0"/>
              <a:t>Over 600 signatories</a:t>
            </a:r>
          </a:p>
          <a:p>
            <a:r>
              <a:rPr lang="en-AU" dirty="0"/>
              <a:t>Supported by IFLA membership, drawn from 150 countries around the world</a:t>
            </a:r>
          </a:p>
          <a:p>
            <a:r>
              <a:rPr lang="en-AU" dirty="0"/>
              <a:t>Facilitated engagement with government policy makers, to underscore the role of libraries in national development </a:t>
            </a:r>
          </a:p>
          <a:p>
            <a:r>
              <a:rPr lang="en-AU" dirty="0"/>
              <a:t>Served as a tool – a document to wave – at the UN</a:t>
            </a:r>
          </a:p>
          <a:p>
            <a:r>
              <a:rPr lang="en-AU" dirty="0"/>
              <a:t>Underscores the fact that universal literacy is a key element of access to information </a:t>
            </a:r>
          </a:p>
        </p:txBody>
      </p:sp>
    </p:spTree>
    <p:extLst>
      <p:ext uri="{BB962C8B-B14F-4D97-AF65-F5344CB8AC3E}">
        <p14:creationId xmlns:p14="http://schemas.microsoft.com/office/powerpoint/2010/main" val="827413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a:xfrm>
            <a:off x="479425" y="1428750"/>
            <a:ext cx="8610600" cy="4804902"/>
          </a:xfrm>
        </p:spPr>
        <p:txBody>
          <a:bodyPr/>
          <a:lstStyle/>
          <a:p>
            <a:pPr>
              <a:spcBef>
                <a:spcPts val="200"/>
              </a:spcBef>
            </a:pPr>
            <a:r>
              <a:rPr lang="en-AU" altLang="en-US" sz="3000" dirty="0">
                <a:ea typeface="ＭＳ Ｐゴシック" panose="020B0600070205080204" pitchFamily="34" charset="-128"/>
              </a:rPr>
              <a:t>Visibility</a:t>
            </a:r>
          </a:p>
          <a:p>
            <a:pPr lvl="1">
              <a:spcBef>
                <a:spcPts val="200"/>
              </a:spcBef>
            </a:pPr>
            <a:r>
              <a:rPr lang="en-AU" altLang="en-US" sz="2100" dirty="0">
                <a:ea typeface="ＭＳ Ｐゴシック" panose="020B0600070205080204" pitchFamily="34" charset="-128"/>
              </a:rPr>
              <a:t>The importance of access to information</a:t>
            </a:r>
          </a:p>
          <a:p>
            <a:pPr lvl="1">
              <a:spcBef>
                <a:spcPts val="200"/>
              </a:spcBef>
            </a:pPr>
            <a:r>
              <a:rPr lang="en-AU" altLang="en-US" sz="2100" dirty="0">
                <a:ea typeface="ＭＳ Ｐゴシック" panose="020B0600070205080204" pitchFamily="34" charset="-128"/>
              </a:rPr>
              <a:t>The intrinsic value of libraries</a:t>
            </a:r>
          </a:p>
          <a:p>
            <a:pPr>
              <a:spcBef>
                <a:spcPts val="200"/>
              </a:spcBef>
            </a:pPr>
            <a:r>
              <a:rPr lang="en-AU" altLang="en-US" sz="3000" dirty="0">
                <a:ea typeface="ＭＳ Ｐゴシック" panose="020B0600070205080204" pitchFamily="34" charset="-128"/>
              </a:rPr>
              <a:t>Brings together a large group of organisations, reaching beyond the library sector</a:t>
            </a:r>
          </a:p>
          <a:p>
            <a:pPr>
              <a:spcBef>
                <a:spcPts val="200"/>
              </a:spcBef>
            </a:pPr>
            <a:r>
              <a:rPr lang="en-AU" altLang="en-US" sz="3000" dirty="0">
                <a:ea typeface="ＭＳ Ｐゴシック" panose="020B0600070205080204" pitchFamily="34" charset="-128"/>
              </a:rPr>
              <a:t>Signatories:</a:t>
            </a:r>
          </a:p>
          <a:p>
            <a:pPr lvl="1">
              <a:spcBef>
                <a:spcPts val="200"/>
              </a:spcBef>
            </a:pPr>
            <a:r>
              <a:rPr lang="en-AU" altLang="en-US" sz="2600" dirty="0">
                <a:ea typeface="ＭＳ Ｐゴシック" panose="020B0600070205080204" pitchFamily="34" charset="-128"/>
              </a:rPr>
              <a:t>Library associations</a:t>
            </a:r>
          </a:p>
          <a:p>
            <a:pPr lvl="1">
              <a:spcBef>
                <a:spcPts val="200"/>
              </a:spcBef>
            </a:pPr>
            <a:r>
              <a:rPr lang="en-AU" altLang="en-US" sz="2600" dirty="0">
                <a:ea typeface="ＭＳ Ｐゴシック" panose="020B0600070205080204" pitchFamily="34" charset="-128"/>
              </a:rPr>
              <a:t>Libraries</a:t>
            </a:r>
          </a:p>
          <a:p>
            <a:pPr lvl="1">
              <a:spcBef>
                <a:spcPts val="200"/>
              </a:spcBef>
            </a:pPr>
            <a:r>
              <a:rPr lang="en-AU" altLang="en-US" sz="2600" dirty="0">
                <a:ea typeface="ＭＳ Ｐゴシック" panose="020B0600070205080204" pitchFamily="34" charset="-128"/>
              </a:rPr>
              <a:t>Universities</a:t>
            </a:r>
          </a:p>
          <a:p>
            <a:pPr lvl="1">
              <a:spcBef>
                <a:spcPts val="200"/>
              </a:spcBef>
            </a:pPr>
            <a:r>
              <a:rPr lang="en-AU" altLang="en-US" sz="2600" dirty="0">
                <a:ea typeface="ＭＳ Ｐゴシック" panose="020B0600070205080204" pitchFamily="34" charset="-128"/>
              </a:rPr>
              <a:t>Agencies relating to peace, human rights, press freedom, open access, health services…</a:t>
            </a:r>
            <a:endParaRPr lang="en-AU" altLang="en-US" sz="2500" dirty="0">
              <a:ea typeface="ＭＳ Ｐゴシック" panose="020B0600070205080204" pitchFamily="34" charset="-128"/>
            </a:endParaRPr>
          </a:p>
          <a:p>
            <a:pPr>
              <a:spcBef>
                <a:spcPts val="200"/>
              </a:spcBef>
            </a:pPr>
            <a:endParaRPr lang="en-AU" altLang="en-US" sz="2500" dirty="0">
              <a:ea typeface="ＭＳ Ｐゴシック" panose="020B0600070205080204" pitchFamily="34" charset="-128"/>
            </a:endParaRPr>
          </a:p>
        </p:txBody>
      </p:sp>
      <p:sp>
        <p:nvSpPr>
          <p:cNvPr id="50179" name="Title 2"/>
          <p:cNvSpPr>
            <a:spLocks noGrp="1"/>
          </p:cNvSpPr>
          <p:nvPr>
            <p:ph type="title"/>
          </p:nvPr>
        </p:nvSpPr>
        <p:spPr>
          <a:xfrm>
            <a:off x="457200" y="260350"/>
            <a:ext cx="8229600" cy="1143000"/>
          </a:xfrm>
        </p:spPr>
        <p:txBody>
          <a:bodyPr/>
          <a:lstStyle/>
          <a:p>
            <a:r>
              <a:rPr lang="en-AU" altLang="en-US" dirty="0">
                <a:ea typeface="ＭＳ Ｐゴシック" panose="020B0600070205080204" pitchFamily="34" charset="-128"/>
              </a:rPr>
              <a:t>The reach of the </a:t>
            </a:r>
            <a:r>
              <a:rPr altLang="en-US" i="1" dirty="0">
                <a:ea typeface="ＭＳ Ｐゴシック" panose="020B0600070205080204" pitchFamily="34" charset="-128"/>
              </a:rPr>
              <a:t>Lyon Declaration</a:t>
            </a:r>
          </a:p>
        </p:txBody>
      </p:sp>
    </p:spTree>
    <p:extLst>
      <p:ext uri="{BB962C8B-B14F-4D97-AF65-F5344CB8AC3E}">
        <p14:creationId xmlns:p14="http://schemas.microsoft.com/office/powerpoint/2010/main" val="8523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56971"/>
            <a:ext cx="8200718" cy="1325563"/>
          </a:xfrm>
        </p:spPr>
        <p:txBody>
          <a:bodyPr>
            <a:normAutofit fontScale="90000"/>
          </a:bodyPr>
          <a:lstStyle/>
          <a:p>
            <a:r>
              <a:rPr lang="en-AU" dirty="0"/>
              <a:t>Responsibility for SDGs has been passed to the </a:t>
            </a:r>
            <a:br>
              <a:rPr lang="en-AU" dirty="0"/>
            </a:br>
            <a:r>
              <a:rPr lang="en-AU" dirty="0"/>
              <a:t>UN member states</a:t>
            </a:r>
          </a:p>
        </p:txBody>
      </p:sp>
      <p:sp>
        <p:nvSpPr>
          <p:cNvPr id="3" name="Content Placeholder 2"/>
          <p:cNvSpPr>
            <a:spLocks noGrp="1"/>
          </p:cNvSpPr>
          <p:nvPr>
            <p:ph idx="1"/>
          </p:nvPr>
        </p:nvSpPr>
        <p:spPr>
          <a:xfrm>
            <a:off x="628649" y="1825624"/>
            <a:ext cx="8397364" cy="4585007"/>
          </a:xfrm>
        </p:spPr>
        <p:txBody>
          <a:bodyPr/>
          <a:lstStyle/>
          <a:p>
            <a:pPr>
              <a:spcBef>
                <a:spcPts val="200"/>
              </a:spcBef>
            </a:pPr>
            <a:r>
              <a:rPr lang="en-AU" altLang="en-US" sz="2500" dirty="0">
                <a:ea typeface="ＭＳ Ｐゴシック" panose="020B0600070205080204" pitchFamily="34" charset="-128"/>
              </a:rPr>
              <a:t>UN 2030 Agenda is handed over to the UN member states</a:t>
            </a:r>
          </a:p>
          <a:p>
            <a:pPr>
              <a:spcBef>
                <a:spcPts val="200"/>
              </a:spcBef>
            </a:pPr>
            <a:r>
              <a:rPr lang="en-AU" altLang="en-US" sz="2500" dirty="0">
                <a:ea typeface="ＭＳ Ｐゴシック" panose="020B0600070205080204" pitchFamily="34" charset="-128"/>
              </a:rPr>
              <a:t>All member states must prepare their national development plans, and report on their progress</a:t>
            </a:r>
          </a:p>
          <a:p>
            <a:pPr>
              <a:spcBef>
                <a:spcPts val="200"/>
              </a:spcBef>
            </a:pPr>
            <a:endParaRPr lang="en-AU" altLang="en-US" sz="2500" dirty="0">
              <a:ea typeface="ＭＳ Ｐゴシック" panose="020B0600070205080204" pitchFamily="34" charset="-128"/>
            </a:endParaRPr>
          </a:p>
          <a:p>
            <a:pPr>
              <a:spcBef>
                <a:spcPts val="200"/>
              </a:spcBef>
            </a:pPr>
            <a:r>
              <a:rPr lang="en-AU" altLang="en-US" sz="2500" dirty="0">
                <a:ea typeface="ＭＳ Ｐゴシック" panose="020B0600070205080204" pitchFamily="34" charset="-128"/>
              </a:rPr>
              <a:t>Libraries can play a role in the national development plans</a:t>
            </a:r>
          </a:p>
          <a:p>
            <a:pPr lvl="1">
              <a:spcBef>
                <a:spcPts val="200"/>
              </a:spcBef>
            </a:pPr>
            <a:r>
              <a:rPr lang="en-AU" altLang="en-US" sz="2100" dirty="0">
                <a:ea typeface="ＭＳ Ｐゴシック" panose="020B0600070205080204" pitchFamily="34" charset="-128"/>
              </a:rPr>
              <a:t>To highlight where current and future library services and </a:t>
            </a:r>
            <a:br>
              <a:rPr lang="en-AU" altLang="en-US" sz="2100" dirty="0">
                <a:ea typeface="ＭＳ Ｐゴシック" panose="020B0600070205080204" pitchFamily="34" charset="-128"/>
              </a:rPr>
            </a:br>
            <a:r>
              <a:rPr lang="en-AU" altLang="en-US" sz="2100" dirty="0">
                <a:ea typeface="ＭＳ Ｐゴシック" panose="020B0600070205080204" pitchFamily="34" charset="-128"/>
              </a:rPr>
              <a:t> programmes fit</a:t>
            </a:r>
          </a:p>
          <a:p>
            <a:pPr lvl="1">
              <a:spcBef>
                <a:spcPts val="200"/>
              </a:spcBef>
            </a:pPr>
            <a:r>
              <a:rPr lang="en-AU" altLang="en-US" sz="2100" dirty="0">
                <a:ea typeface="ＭＳ Ｐゴシック" panose="020B0600070205080204" pitchFamily="34" charset="-128"/>
              </a:rPr>
              <a:t>To change the way libraries are seen; the roles they can play</a:t>
            </a:r>
          </a:p>
          <a:p>
            <a:pPr>
              <a:spcBef>
                <a:spcPts val="200"/>
              </a:spcBef>
            </a:pPr>
            <a:endParaRPr lang="en-AU" altLang="en-US" sz="2500" dirty="0">
              <a:ea typeface="ＭＳ Ｐゴシック" panose="020B0600070205080204" pitchFamily="34" charset="-128"/>
            </a:endParaRPr>
          </a:p>
          <a:p>
            <a:pPr>
              <a:spcBef>
                <a:spcPts val="200"/>
              </a:spcBef>
            </a:pPr>
            <a:r>
              <a:rPr lang="en-AU" altLang="en-US" sz="2500" dirty="0">
                <a:ea typeface="ＭＳ Ｐゴシック" panose="020B0600070205080204" pitchFamily="34" charset="-128"/>
              </a:rPr>
              <a:t>Librarians must take up the momentum achieved so far</a:t>
            </a:r>
          </a:p>
          <a:p>
            <a:pPr marL="0" indent="0">
              <a:buNone/>
            </a:pPr>
            <a:endParaRPr lang="en-AU" dirty="0"/>
          </a:p>
        </p:txBody>
      </p:sp>
    </p:spTree>
    <p:extLst>
      <p:ext uri="{BB962C8B-B14F-4D97-AF65-F5344CB8AC3E}">
        <p14:creationId xmlns:p14="http://schemas.microsoft.com/office/powerpoint/2010/main" val="2877743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69822"/>
            <a:ext cx="7886700" cy="1325563"/>
          </a:xfrm>
        </p:spPr>
        <p:txBody>
          <a:bodyPr/>
          <a:lstStyle/>
          <a:p>
            <a:r>
              <a:rPr lang="en-AU" dirty="0">
                <a:solidFill>
                  <a:srgbClr val="FF0000"/>
                </a:solidFill>
              </a:rPr>
              <a:t>Activity 2.1.  </a:t>
            </a:r>
            <a:r>
              <a:rPr lang="en-AU" altLang="en-US" dirty="0">
                <a:solidFill>
                  <a:srgbClr val="FF0000"/>
                </a:solidFill>
                <a:ea typeface="ＭＳ Ｐゴシック" panose="020B0600070205080204" pitchFamily="34" charset="-128"/>
              </a:rPr>
              <a:t>SDGs in your local context</a:t>
            </a:r>
            <a:endParaRPr lang="en-AU" dirty="0">
              <a:solidFill>
                <a:srgbClr val="FF0000"/>
              </a:solidFill>
            </a:endParaRPr>
          </a:p>
        </p:txBody>
      </p:sp>
      <p:sp>
        <p:nvSpPr>
          <p:cNvPr id="3" name="Content Placeholder 2"/>
          <p:cNvSpPr>
            <a:spLocks noGrp="1"/>
          </p:cNvSpPr>
          <p:nvPr>
            <p:ph idx="1"/>
          </p:nvPr>
        </p:nvSpPr>
        <p:spPr>
          <a:xfrm>
            <a:off x="383459" y="1825625"/>
            <a:ext cx="8475406" cy="4351338"/>
          </a:xfrm>
        </p:spPr>
        <p:txBody>
          <a:bodyPr/>
          <a:lstStyle/>
          <a:p>
            <a:r>
              <a:rPr lang="en-AU" altLang="en-US" dirty="0">
                <a:ea typeface="ＭＳ Ｐゴシック" panose="020B0600070205080204" pitchFamily="34" charset="-128"/>
              </a:rPr>
              <a:t>What do you already know about </a:t>
            </a:r>
            <a:br>
              <a:rPr lang="en-AU" altLang="en-US" dirty="0">
                <a:ea typeface="ＭＳ Ｐゴシック" panose="020B0600070205080204" pitchFamily="34" charset="-128"/>
              </a:rPr>
            </a:br>
            <a:r>
              <a:rPr lang="en-AU" altLang="en-US" dirty="0">
                <a:ea typeface="ＭＳ Ｐゴシック" panose="020B0600070205080204" pitchFamily="34" charset="-128"/>
              </a:rPr>
              <a:t>SDGs in your local context?</a:t>
            </a:r>
          </a:p>
          <a:p>
            <a:endParaRPr lang="en-AU" altLang="en-US" dirty="0">
              <a:ea typeface="ＭＳ Ｐゴシック" panose="020B0600070205080204" pitchFamily="34" charset="-128"/>
            </a:endParaRPr>
          </a:p>
          <a:p>
            <a:r>
              <a:rPr lang="en-AU" altLang="en-US" dirty="0">
                <a:ea typeface="ＭＳ Ｐゴシック" panose="020B0600070205080204" pitchFamily="34" charset="-128"/>
              </a:rPr>
              <a:t>Do you know if there a </a:t>
            </a:r>
            <a:br>
              <a:rPr lang="en-AU" altLang="en-US" dirty="0">
                <a:ea typeface="ＭＳ Ｐゴシック" panose="020B0600070205080204" pitchFamily="34" charset="-128"/>
              </a:rPr>
            </a:br>
            <a:r>
              <a:rPr lang="en-AU" altLang="en-US" b="1" dirty="0">
                <a:ea typeface="ＭＳ Ｐゴシック" panose="020B0600070205080204" pitchFamily="34" charset="-128"/>
              </a:rPr>
              <a:t>National Development Plan</a:t>
            </a:r>
            <a:r>
              <a:rPr lang="en-AU" altLang="en-US" dirty="0">
                <a:ea typeface="ＭＳ Ｐゴシック" panose="020B0600070205080204" pitchFamily="34" charset="-128"/>
              </a:rPr>
              <a:t>?</a:t>
            </a:r>
          </a:p>
          <a:p>
            <a:endParaRPr lang="en-AU" altLang="en-US" dirty="0">
              <a:ea typeface="ＭＳ Ｐゴシック" panose="020B0600070205080204" pitchFamily="34" charset="-128"/>
            </a:endParaRPr>
          </a:p>
          <a:p>
            <a:r>
              <a:rPr lang="en-AU" altLang="en-US" dirty="0">
                <a:ea typeface="ＭＳ Ｐゴシック" panose="020B0600070205080204" pitchFamily="34" charset="-128"/>
              </a:rPr>
              <a:t>If you are not very sure, </a:t>
            </a:r>
            <a:br>
              <a:rPr lang="en-AU" altLang="en-US" dirty="0">
                <a:ea typeface="ＭＳ Ｐゴシック" panose="020B0600070205080204" pitchFamily="34" charset="-128"/>
              </a:rPr>
            </a:br>
            <a:r>
              <a:rPr lang="en-AU" altLang="en-US" dirty="0">
                <a:ea typeface="ＭＳ Ｐゴシック" panose="020B0600070205080204" pitchFamily="34" charset="-128"/>
              </a:rPr>
              <a:t>how could you find out more?</a:t>
            </a:r>
          </a:p>
          <a:p>
            <a:endParaRPr lang="en-AU" dirty="0"/>
          </a:p>
        </p:txBody>
      </p:sp>
      <p:pic>
        <p:nvPicPr>
          <p:cNvPr id="4" name="Picture 2" descr="http://www.progressfocusedapproach.com/wp-content/uploads/2013/09/discu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600" y="2326943"/>
            <a:ext cx="3360265" cy="334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14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276860"/>
          </a:xfrm>
        </p:spPr>
        <p:txBody>
          <a:bodyPr>
            <a:normAutofit fontScale="90000"/>
          </a:bodyPr>
          <a:lstStyle/>
          <a:p>
            <a:r>
              <a:rPr lang="en-AU" dirty="0"/>
              <a:t>Case study: </a:t>
            </a:r>
            <a:br>
              <a:rPr lang="en-AU" dirty="0"/>
            </a:br>
            <a:r>
              <a:rPr lang="en-AU" dirty="0"/>
              <a:t>Jamaica – Vision 2030</a:t>
            </a:r>
          </a:p>
        </p:txBody>
      </p:sp>
      <p:sp>
        <p:nvSpPr>
          <p:cNvPr id="3" name="Content Placeholder 2"/>
          <p:cNvSpPr>
            <a:spLocks noGrp="1"/>
          </p:cNvSpPr>
          <p:nvPr>
            <p:ph idx="1"/>
          </p:nvPr>
        </p:nvSpPr>
        <p:spPr>
          <a:xfrm>
            <a:off x="628650" y="2104102"/>
            <a:ext cx="7886700" cy="4090219"/>
          </a:xfrm>
        </p:spPr>
        <p:txBody>
          <a:bodyPr>
            <a:normAutofit/>
          </a:bodyPr>
          <a:lstStyle/>
          <a:p>
            <a:r>
              <a:rPr lang="en-AU" dirty="0"/>
              <a:t>Video [1’56”]</a:t>
            </a:r>
            <a:br>
              <a:rPr lang="en-AU" dirty="0"/>
            </a:br>
            <a:r>
              <a:rPr lang="en-AU" sz="2100" dirty="0">
                <a:hlinkClick r:id="rId2"/>
              </a:rPr>
              <a:t>https://www.youtube.com/watch?v=_07e7Ge3lUY</a:t>
            </a:r>
            <a:r>
              <a:rPr lang="en-AU" sz="2100" dirty="0"/>
              <a:t> </a:t>
            </a:r>
          </a:p>
          <a:p>
            <a:pPr marL="0" indent="0">
              <a:buNone/>
            </a:pPr>
            <a:endParaRPr lang="en-AU" sz="2100" dirty="0"/>
          </a:p>
          <a:p>
            <a:r>
              <a:rPr lang="en-AU" dirty="0"/>
              <a:t>Full video [10’16”]</a:t>
            </a:r>
            <a:br>
              <a:rPr lang="en-AU" dirty="0"/>
            </a:br>
            <a:r>
              <a:rPr lang="en-AU" sz="2000" dirty="0">
                <a:hlinkClick r:id="rId3"/>
              </a:rPr>
              <a:t>https://www.youtube.com/watch?v=hD7F-L7m5N0</a:t>
            </a:r>
            <a:r>
              <a:rPr lang="en-AU" sz="2000" dirty="0"/>
              <a:t> </a:t>
            </a:r>
          </a:p>
          <a:p>
            <a:endParaRPr lang="en-AU" dirty="0"/>
          </a:p>
          <a:p>
            <a:r>
              <a:rPr lang="en-AU" dirty="0"/>
              <a:t>National Development Plan</a:t>
            </a:r>
            <a:br>
              <a:rPr lang="en-AU" dirty="0"/>
            </a:br>
            <a:r>
              <a:rPr lang="en-AU" sz="2000" dirty="0">
                <a:hlinkClick r:id="rId4"/>
              </a:rPr>
              <a:t>http://www.vision2030.gov.jm/National-Development-Plan</a:t>
            </a:r>
            <a:r>
              <a:rPr lang="en-AU" sz="2000" dirty="0"/>
              <a:t> </a:t>
            </a:r>
          </a:p>
          <a:p>
            <a:pPr marL="0" indent="0">
              <a:buNone/>
            </a:pPr>
            <a:endParaRPr lang="en-AU" dirty="0"/>
          </a:p>
        </p:txBody>
      </p:sp>
      <p:pic>
        <p:nvPicPr>
          <p:cNvPr id="1026" name="Picture 2" descr="http://www.mind.edu.jm/images_files/vision20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8739" y="272693"/>
            <a:ext cx="3133725"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408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5416"/>
          </a:xfrm>
        </p:spPr>
        <p:txBody>
          <a:bodyPr/>
          <a:lstStyle/>
          <a:p>
            <a:r>
              <a:rPr lang="en-AU" dirty="0"/>
              <a:t>Vision 2030 Jamaica: four goals</a:t>
            </a:r>
          </a:p>
        </p:txBody>
      </p:sp>
      <p:pic>
        <p:nvPicPr>
          <p:cNvPr id="5" name="Content Placeholder 4"/>
          <p:cNvPicPr>
            <a:picLocks noGrp="1"/>
          </p:cNvPicPr>
          <p:nvPr>
            <p:ph idx="1"/>
          </p:nvPr>
        </p:nvPicPr>
        <p:blipFill rotWithShape="1">
          <a:blip r:embed="rId2"/>
          <a:srcRect l="30024" t="14575" r="29316" b="22592"/>
          <a:stretch/>
        </p:blipFill>
        <p:spPr bwMode="auto">
          <a:xfrm>
            <a:off x="1763253" y="1306052"/>
            <a:ext cx="5432948" cy="477366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838960" y="6245227"/>
            <a:ext cx="7305040" cy="369332"/>
          </a:xfrm>
          <a:prstGeom prst="rect">
            <a:avLst/>
          </a:prstGeom>
        </p:spPr>
        <p:txBody>
          <a:bodyPr wrap="square">
            <a:spAutoFit/>
          </a:bodyPr>
          <a:lstStyle/>
          <a:p>
            <a:r>
              <a:rPr lang="en-AU" dirty="0">
                <a:hlinkClick r:id="rId3"/>
              </a:rPr>
              <a:t>http://www.vision2030.gov.jm/Portals/0/NDP/Executive%20Summary.pdf</a:t>
            </a:r>
            <a:r>
              <a:rPr lang="en-AU" dirty="0"/>
              <a:t> </a:t>
            </a:r>
          </a:p>
        </p:txBody>
      </p:sp>
    </p:spTree>
    <p:extLst>
      <p:ext uri="{BB962C8B-B14F-4D97-AF65-F5344CB8AC3E}">
        <p14:creationId xmlns:p14="http://schemas.microsoft.com/office/powerpoint/2010/main" val="235851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76960"/>
          </a:xfrm>
        </p:spPr>
        <p:txBody>
          <a:bodyPr>
            <a:normAutofit fontScale="90000"/>
          </a:bodyPr>
          <a:lstStyle/>
          <a:p>
            <a:r>
              <a:rPr lang="en-AU" dirty="0"/>
              <a:t>Defining a secure and prosperous society</a:t>
            </a:r>
          </a:p>
        </p:txBody>
      </p:sp>
      <p:pic>
        <p:nvPicPr>
          <p:cNvPr id="4" name="Content Placeholder 3"/>
          <p:cNvPicPr>
            <a:picLocks noGrp="1"/>
          </p:cNvPicPr>
          <p:nvPr>
            <p:ph idx="1"/>
          </p:nvPr>
        </p:nvPicPr>
        <p:blipFill rotWithShape="1">
          <a:blip r:embed="rId2"/>
          <a:srcRect l="27766" t="27651" r="26102" b="14714"/>
          <a:stretch/>
        </p:blipFill>
        <p:spPr bwMode="auto">
          <a:xfrm>
            <a:off x="628650" y="1076961"/>
            <a:ext cx="7850075" cy="5019039"/>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467359" y="6211669"/>
            <a:ext cx="8011365" cy="369332"/>
          </a:xfrm>
          <a:prstGeom prst="rect">
            <a:avLst/>
          </a:prstGeom>
        </p:spPr>
        <p:txBody>
          <a:bodyPr wrap="square">
            <a:spAutoFit/>
          </a:bodyPr>
          <a:lstStyle/>
          <a:p>
            <a:pPr algn="r"/>
            <a:r>
              <a:rPr lang="en-AU" dirty="0">
                <a:hlinkClick r:id="rId3"/>
              </a:rPr>
              <a:t>http://www.vision2030.gov.jm/Portals/0/NDP/Chapter%201%20(web).pdf</a:t>
            </a:r>
            <a:r>
              <a:rPr lang="en-AU" dirty="0"/>
              <a:t> </a:t>
            </a:r>
          </a:p>
        </p:txBody>
      </p:sp>
    </p:spTree>
    <p:extLst>
      <p:ext uri="{BB962C8B-B14F-4D97-AF65-F5344CB8AC3E}">
        <p14:creationId xmlns:p14="http://schemas.microsoft.com/office/powerpoint/2010/main" val="328225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314327"/>
            <a:ext cx="8119110" cy="803274"/>
          </a:xfrm>
        </p:spPr>
        <p:txBody>
          <a:bodyPr/>
          <a:lstStyle/>
          <a:p>
            <a:r>
              <a:rPr lang="en-AU" dirty="0"/>
              <a:t>Guiding principles</a:t>
            </a:r>
          </a:p>
        </p:txBody>
      </p:sp>
      <p:pic>
        <p:nvPicPr>
          <p:cNvPr id="1026" name="Picture 2" descr="http://facweb.cs.depaul.edu/yele/Course/IS540/Global-Project/Lee/Country%20Notebook/NetorkedJamaica2003Purpl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0939" y="436880"/>
            <a:ext cx="4274411" cy="53314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360" y="6226847"/>
            <a:ext cx="7813040" cy="369332"/>
          </a:xfrm>
          <a:prstGeom prst="rect">
            <a:avLst/>
          </a:prstGeom>
        </p:spPr>
        <p:txBody>
          <a:bodyPr wrap="square">
            <a:spAutoFit/>
          </a:bodyPr>
          <a:lstStyle/>
          <a:p>
            <a:r>
              <a:rPr lang="en-AU" dirty="0">
                <a:hlinkClick r:id="rId3"/>
              </a:rPr>
              <a:t>http://www.vision2030.gov.jm/Portals/0/NDP/Executive%20Summary.pdf</a:t>
            </a:r>
            <a:r>
              <a:rPr lang="en-AU" dirty="0"/>
              <a:t> </a:t>
            </a:r>
          </a:p>
        </p:txBody>
      </p:sp>
    </p:spTree>
    <p:extLst>
      <p:ext uri="{BB962C8B-B14F-4D97-AF65-F5344CB8AC3E}">
        <p14:creationId xmlns:p14="http://schemas.microsoft.com/office/powerpoint/2010/main" val="149899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National goals and national outcomes</a:t>
            </a:r>
          </a:p>
        </p:txBody>
      </p:sp>
      <p:pic>
        <p:nvPicPr>
          <p:cNvPr id="4" name="Content Placeholder 3"/>
          <p:cNvPicPr>
            <a:picLocks noGrp="1"/>
          </p:cNvPicPr>
          <p:nvPr>
            <p:ph idx="1"/>
          </p:nvPr>
        </p:nvPicPr>
        <p:blipFill rotWithShape="1">
          <a:blip r:embed="rId2"/>
          <a:srcRect l="28917" t="27378" r="31199" b="38940"/>
          <a:stretch/>
        </p:blipFill>
        <p:spPr bwMode="auto">
          <a:xfrm>
            <a:off x="163006" y="1577980"/>
            <a:ext cx="8980993" cy="47923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38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p:cNvPicPr>
          <p:nvPr>
            <p:ph idx="1"/>
          </p:nvPr>
        </p:nvPicPr>
        <p:blipFill rotWithShape="1">
          <a:blip r:embed="rId2"/>
          <a:srcRect l="30024" t="28758" r="31199" b="27516"/>
          <a:stretch/>
        </p:blipFill>
        <p:spPr bwMode="auto">
          <a:xfrm>
            <a:off x="511996" y="558800"/>
            <a:ext cx="8632004" cy="5567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2201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highlight>
                  <a:srgbClr val="FFFF00"/>
                </a:highlight>
              </a:rPr>
              <a:t>For trainers </a:t>
            </a:r>
          </a:p>
        </p:txBody>
      </p:sp>
      <p:sp>
        <p:nvSpPr>
          <p:cNvPr id="3" name="Content Placeholder 2"/>
          <p:cNvSpPr>
            <a:spLocks noGrp="1"/>
          </p:cNvSpPr>
          <p:nvPr>
            <p:ph idx="1"/>
          </p:nvPr>
        </p:nvSpPr>
        <p:spPr>
          <a:xfrm>
            <a:off x="235974" y="1825625"/>
            <a:ext cx="8908026" cy="4351338"/>
          </a:xfrm>
        </p:spPr>
        <p:txBody>
          <a:bodyPr/>
          <a:lstStyle/>
          <a:p>
            <a:r>
              <a:rPr lang="en-AU" dirty="0">
                <a:highlight>
                  <a:srgbClr val="FFFF00"/>
                </a:highlight>
              </a:rPr>
              <a:t>If you edit this file, please change the file name to show the region and the new date</a:t>
            </a:r>
          </a:p>
          <a:p>
            <a:pPr lvl="1"/>
            <a:r>
              <a:rPr lang="en-AU" dirty="0">
                <a:highlight>
                  <a:srgbClr val="FFFF00"/>
                </a:highlight>
              </a:rPr>
              <a:t>Delete the word [Master] from the file name</a:t>
            </a:r>
          </a:p>
          <a:p>
            <a:pPr lvl="1"/>
            <a:r>
              <a:rPr lang="en-AU" dirty="0">
                <a:highlight>
                  <a:srgbClr val="FFFF00"/>
                </a:highlight>
              </a:rPr>
              <a:t>Insert the region, </a:t>
            </a:r>
            <a:r>
              <a:rPr lang="en-AU" dirty="0" err="1">
                <a:highlight>
                  <a:srgbClr val="FFFF00"/>
                </a:highlight>
              </a:rPr>
              <a:t>eg</a:t>
            </a:r>
            <a:r>
              <a:rPr lang="en-AU" dirty="0">
                <a:highlight>
                  <a:srgbClr val="FFFF00"/>
                </a:highlight>
              </a:rPr>
              <a:t> Asia, Africa, Europe, LAC</a:t>
            </a:r>
          </a:p>
          <a:p>
            <a:pPr lvl="1"/>
            <a:r>
              <a:rPr lang="en-AU" dirty="0">
                <a:highlight>
                  <a:srgbClr val="FFFF00"/>
                </a:highlight>
              </a:rPr>
              <a:t>Change the date, using format YYYYMMDD</a:t>
            </a:r>
          </a:p>
          <a:p>
            <a:pPr lvl="1"/>
            <a:r>
              <a:rPr lang="en-AU" dirty="0">
                <a:highlight>
                  <a:srgbClr val="FFFF00"/>
                </a:highlight>
              </a:rPr>
              <a:t>Use underscore [ _ ] to link the elements of the file name</a:t>
            </a:r>
          </a:p>
          <a:p>
            <a:endParaRPr lang="en-AU" dirty="0">
              <a:highlight>
                <a:srgbClr val="FFFF00"/>
              </a:highlight>
            </a:endParaRPr>
          </a:p>
          <a:p>
            <a:pPr marL="0" indent="0" algn="ctr">
              <a:buNone/>
            </a:pPr>
            <a:r>
              <a:rPr lang="en-AU">
                <a:highlight>
                  <a:srgbClr val="FFFF00"/>
                </a:highlight>
              </a:rPr>
              <a:t>IFLA_IAP_Topic2_RoleOfLibraries_[</a:t>
            </a:r>
            <a:r>
              <a:rPr lang="en-AU" dirty="0">
                <a:highlight>
                  <a:srgbClr val="FFFF00"/>
                </a:highlight>
              </a:rPr>
              <a:t>Region]_YYYYMMDD</a:t>
            </a:r>
          </a:p>
        </p:txBody>
      </p:sp>
    </p:spTree>
    <p:extLst>
      <p:ext uri="{BB962C8B-B14F-4D97-AF65-F5344CB8AC3E}">
        <p14:creationId xmlns:p14="http://schemas.microsoft.com/office/powerpoint/2010/main" val="2710940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p:cNvPicPr>
          <p:nvPr>
            <p:ph idx="1"/>
          </p:nvPr>
        </p:nvPicPr>
        <p:blipFill rotWithShape="1">
          <a:blip r:embed="rId2"/>
          <a:srcRect l="29803" t="72287" r="31644" b="8804"/>
          <a:stretch/>
        </p:blipFill>
        <p:spPr bwMode="auto">
          <a:xfrm>
            <a:off x="284927" y="1346189"/>
            <a:ext cx="8859073" cy="3199371"/>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361326" y="5818213"/>
            <a:ext cx="7154024" cy="369332"/>
          </a:xfrm>
          <a:prstGeom prst="rect">
            <a:avLst/>
          </a:prstGeom>
        </p:spPr>
        <p:txBody>
          <a:bodyPr wrap="square">
            <a:spAutoFit/>
          </a:bodyPr>
          <a:lstStyle/>
          <a:p>
            <a:r>
              <a:rPr lang="en-AU" dirty="0">
                <a:hlinkClick r:id="rId3"/>
              </a:rPr>
              <a:t>http://www.vision2030.gov.jm/Portals/0/NDP/Executive%20Summary.pdf</a:t>
            </a:r>
            <a:r>
              <a:rPr lang="en-AU" dirty="0"/>
              <a:t> </a:t>
            </a:r>
          </a:p>
        </p:txBody>
      </p:sp>
    </p:spTree>
    <p:extLst>
      <p:ext uri="{BB962C8B-B14F-4D97-AF65-F5344CB8AC3E}">
        <p14:creationId xmlns:p14="http://schemas.microsoft.com/office/powerpoint/2010/main" val="351429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327" y="106996"/>
            <a:ext cx="7886700" cy="1325563"/>
          </a:xfrm>
        </p:spPr>
        <p:txBody>
          <a:bodyPr/>
          <a:lstStyle/>
          <a:p>
            <a:r>
              <a:rPr lang="en-AU" dirty="0"/>
              <a:t>National outcomes and targets (example)</a:t>
            </a:r>
          </a:p>
        </p:txBody>
      </p:sp>
      <p:pic>
        <p:nvPicPr>
          <p:cNvPr id="4" name="Content Placeholder 3"/>
          <p:cNvPicPr>
            <a:picLocks noGrp="1" noChangeAspect="1"/>
          </p:cNvPicPr>
          <p:nvPr>
            <p:ph idx="1"/>
          </p:nvPr>
        </p:nvPicPr>
        <p:blipFill rotWithShape="1">
          <a:blip r:embed="rId2"/>
          <a:srcRect l="26097" t="27158" r="25440" b="21474"/>
          <a:stretch/>
        </p:blipFill>
        <p:spPr>
          <a:xfrm>
            <a:off x="625327" y="1432559"/>
            <a:ext cx="7890023" cy="4704081"/>
          </a:xfrm>
          <a:prstGeom prst="rect">
            <a:avLst/>
          </a:prstGeom>
        </p:spPr>
      </p:pic>
      <p:sp>
        <p:nvSpPr>
          <p:cNvPr id="5" name="Rectangle 4"/>
          <p:cNvSpPr/>
          <p:nvPr/>
        </p:nvSpPr>
        <p:spPr>
          <a:xfrm>
            <a:off x="904240" y="6136640"/>
            <a:ext cx="8056880" cy="646331"/>
          </a:xfrm>
          <a:prstGeom prst="rect">
            <a:avLst/>
          </a:prstGeom>
        </p:spPr>
        <p:txBody>
          <a:bodyPr wrap="square">
            <a:spAutoFit/>
          </a:bodyPr>
          <a:lstStyle/>
          <a:p>
            <a:r>
              <a:rPr lang="en-AU" dirty="0">
                <a:hlinkClick r:id="rId3"/>
              </a:rPr>
              <a:t>http://www.vision2030.gov.jm/Portals/0/NDP/Vision%202030%20Jamaica%20NDP%20Full%20No%20Cover%20(web).pdf</a:t>
            </a:r>
            <a:r>
              <a:rPr lang="en-AU" dirty="0"/>
              <a:t> </a:t>
            </a:r>
          </a:p>
        </p:txBody>
      </p:sp>
    </p:spTree>
    <p:extLst>
      <p:ext uri="{BB962C8B-B14F-4D97-AF65-F5344CB8AC3E}">
        <p14:creationId xmlns:p14="http://schemas.microsoft.com/office/powerpoint/2010/main" val="3609131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Monitoring and evaluation</a:t>
            </a:r>
          </a:p>
        </p:txBody>
      </p:sp>
      <p:sp>
        <p:nvSpPr>
          <p:cNvPr id="3" name="Content Placeholder 2"/>
          <p:cNvSpPr>
            <a:spLocks noGrp="1"/>
          </p:cNvSpPr>
          <p:nvPr>
            <p:ph idx="1"/>
          </p:nvPr>
        </p:nvSpPr>
        <p:spPr/>
        <p:txBody>
          <a:bodyPr>
            <a:normAutofit lnSpcReduction="10000"/>
          </a:bodyPr>
          <a:lstStyle/>
          <a:p>
            <a:r>
              <a:rPr lang="en-AU" dirty="0"/>
              <a:t>Dashboard </a:t>
            </a:r>
            <a:br>
              <a:rPr lang="en-AU" dirty="0"/>
            </a:br>
            <a:r>
              <a:rPr lang="en-AU" dirty="0">
                <a:hlinkClick r:id="rId2"/>
              </a:rPr>
              <a:t>http://devinfolive.info/dashboard/Jamaica_vision2030/index.php</a:t>
            </a:r>
            <a:r>
              <a:rPr lang="en-AU" dirty="0"/>
              <a:t> </a:t>
            </a:r>
            <a:br>
              <a:rPr lang="en-AU" dirty="0"/>
            </a:br>
            <a:endParaRPr lang="en-AU" dirty="0"/>
          </a:p>
          <a:p>
            <a:r>
              <a:rPr lang="en-AU" dirty="0"/>
              <a:t>See also:  </a:t>
            </a:r>
            <a:br>
              <a:rPr lang="en-AU" dirty="0"/>
            </a:br>
            <a:r>
              <a:rPr lang="en-AU" dirty="0">
                <a:hlinkClick r:id="rId3"/>
              </a:rPr>
              <a:t>http://blogs.iadb.org/caribbean-dev-trends/2015/05/06/interactive-dashboard-monitor-jamaicas-vision-2030-national-plan/</a:t>
            </a:r>
            <a:r>
              <a:rPr lang="en-AU" dirty="0"/>
              <a:t> </a:t>
            </a:r>
          </a:p>
          <a:p>
            <a:endParaRPr lang="en-AU" dirty="0"/>
          </a:p>
          <a:p>
            <a:r>
              <a:rPr lang="en-AU" dirty="0"/>
              <a:t>Facebook site:</a:t>
            </a:r>
            <a:br>
              <a:rPr lang="en-AU" dirty="0"/>
            </a:br>
            <a:r>
              <a:rPr lang="en-AU" dirty="0">
                <a:hlinkClick r:id="rId4"/>
              </a:rPr>
              <a:t>https://www.facebook.com/Vision2030Ja?fref=ts</a:t>
            </a:r>
            <a:r>
              <a:rPr lang="en-AU" dirty="0"/>
              <a:t> </a:t>
            </a:r>
          </a:p>
          <a:p>
            <a:endParaRPr lang="en-AU" dirty="0"/>
          </a:p>
        </p:txBody>
      </p:sp>
    </p:spTree>
    <p:extLst>
      <p:ext uri="{BB962C8B-B14F-4D97-AF65-F5344CB8AC3E}">
        <p14:creationId xmlns:p14="http://schemas.microsoft.com/office/powerpoint/2010/main" val="331526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Different visions for different countries</a:t>
            </a:r>
          </a:p>
        </p:txBody>
      </p:sp>
      <p:sp>
        <p:nvSpPr>
          <p:cNvPr id="3" name="Content Placeholder 2"/>
          <p:cNvSpPr>
            <a:spLocks noGrp="1"/>
          </p:cNvSpPr>
          <p:nvPr>
            <p:ph idx="1"/>
          </p:nvPr>
        </p:nvSpPr>
        <p:spPr/>
        <p:txBody>
          <a:bodyPr/>
          <a:lstStyle/>
          <a:p>
            <a:pPr marL="0" indent="0">
              <a:buNone/>
            </a:pPr>
            <a:r>
              <a:rPr lang="en-AU" sz="3400" dirty="0"/>
              <a:t>Vision 2030 Jamaica:</a:t>
            </a:r>
          </a:p>
          <a:p>
            <a:pPr marL="0" indent="0">
              <a:buNone/>
            </a:pPr>
            <a:r>
              <a:rPr lang="en-AU" dirty="0"/>
              <a:t>“Jamaica is the place of choice to live, work, raise families and do business.”</a:t>
            </a:r>
          </a:p>
          <a:p>
            <a:pPr marL="0" indent="0">
              <a:buNone/>
            </a:pPr>
            <a:endParaRPr lang="en-AU" dirty="0"/>
          </a:p>
          <a:p>
            <a:pPr marL="0" indent="0">
              <a:buNone/>
            </a:pPr>
            <a:r>
              <a:rPr lang="en-AU" sz="3400" dirty="0"/>
              <a:t>Vision 2030 Kingdom of Saudi Arabia: </a:t>
            </a:r>
          </a:p>
          <a:p>
            <a:pPr marL="0" indent="0">
              <a:buNone/>
            </a:pPr>
            <a:r>
              <a:rPr lang="en-AU" dirty="0"/>
              <a:t>“Our vision is built around three themes: a vibrant society, a thriving economy and an ambitious nation”</a:t>
            </a:r>
          </a:p>
          <a:p>
            <a:pPr marL="0" indent="0">
              <a:buNone/>
            </a:pPr>
            <a:r>
              <a:rPr lang="en-AU" dirty="0"/>
              <a:t>[</a:t>
            </a:r>
            <a:r>
              <a:rPr lang="en-AU" dirty="0">
                <a:highlight>
                  <a:srgbClr val="FFFF00"/>
                </a:highlight>
              </a:rPr>
              <a:t>or select another relevant country in the region</a:t>
            </a:r>
            <a:r>
              <a:rPr lang="en-AU" dirty="0"/>
              <a:t>]</a:t>
            </a:r>
          </a:p>
        </p:txBody>
      </p:sp>
    </p:spTree>
    <p:extLst>
      <p:ext uri="{BB962C8B-B14F-4D97-AF65-F5344CB8AC3E}">
        <p14:creationId xmlns:p14="http://schemas.microsoft.com/office/powerpoint/2010/main" val="2686015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Saudi Arabia: some targets</a:t>
            </a:r>
          </a:p>
        </p:txBody>
      </p:sp>
      <p:pic>
        <p:nvPicPr>
          <p:cNvPr id="2050" name="Picture 2" descr="http://saudigazette.com.sa/wp-content/uploads/2016/04/203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449" y="1831181"/>
            <a:ext cx="8488959" cy="4620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2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6"/>
            <a:ext cx="8210550" cy="1325563"/>
          </a:xfrm>
        </p:spPr>
        <p:txBody>
          <a:bodyPr/>
          <a:lstStyle/>
          <a:p>
            <a:r>
              <a:rPr lang="en-AU" dirty="0">
                <a:solidFill>
                  <a:srgbClr val="FF0000"/>
                </a:solidFill>
              </a:rPr>
              <a:t>Activity 2.2. The role of libraries</a:t>
            </a:r>
          </a:p>
        </p:txBody>
      </p:sp>
      <p:sp>
        <p:nvSpPr>
          <p:cNvPr id="3" name="Content Placeholder 2"/>
          <p:cNvSpPr>
            <a:spLocks noGrp="1"/>
          </p:cNvSpPr>
          <p:nvPr>
            <p:ph idx="1"/>
          </p:nvPr>
        </p:nvSpPr>
        <p:spPr>
          <a:xfrm>
            <a:off x="452570" y="1858486"/>
            <a:ext cx="8770087" cy="4351338"/>
          </a:xfrm>
        </p:spPr>
        <p:txBody>
          <a:bodyPr>
            <a:normAutofit fontScale="85000" lnSpcReduction="20000"/>
          </a:bodyPr>
          <a:lstStyle/>
          <a:p>
            <a:pPr>
              <a:lnSpc>
                <a:spcPct val="100000"/>
              </a:lnSpc>
            </a:pPr>
            <a:r>
              <a:rPr lang="en-AU" dirty="0"/>
              <a:t>Taking Vision 2030 Jamaica as an example</a:t>
            </a:r>
          </a:p>
          <a:p>
            <a:pPr>
              <a:lnSpc>
                <a:spcPct val="100000"/>
              </a:lnSpc>
            </a:pPr>
            <a:r>
              <a:rPr lang="en-AU" dirty="0"/>
              <a:t>Please refer to the handout of Jamaica’s</a:t>
            </a:r>
            <a:br>
              <a:rPr lang="en-AU" dirty="0"/>
            </a:br>
            <a:r>
              <a:rPr lang="en-AU" dirty="0"/>
              <a:t>National Goals and National Outcomes</a:t>
            </a:r>
          </a:p>
          <a:p>
            <a:pPr>
              <a:lnSpc>
                <a:spcPct val="100000"/>
              </a:lnSpc>
            </a:pPr>
            <a:endParaRPr lang="en-AU" dirty="0"/>
          </a:p>
          <a:p>
            <a:pPr>
              <a:lnSpc>
                <a:spcPct val="100000"/>
              </a:lnSpc>
            </a:pPr>
            <a:r>
              <a:rPr lang="en-AU" b="1" dirty="0"/>
              <a:t>Just in very general terms, where do you see that</a:t>
            </a:r>
            <a:br>
              <a:rPr lang="en-AU" b="1" dirty="0"/>
            </a:br>
            <a:r>
              <a:rPr lang="en-AU" b="1" dirty="0"/>
              <a:t>libraries might be able to make a contribution?</a:t>
            </a:r>
          </a:p>
          <a:p>
            <a:pPr>
              <a:lnSpc>
                <a:spcPct val="100000"/>
              </a:lnSpc>
            </a:pPr>
            <a:endParaRPr lang="en-AU" b="1" dirty="0"/>
          </a:p>
          <a:p>
            <a:pPr>
              <a:lnSpc>
                <a:spcPct val="100000"/>
              </a:lnSpc>
            </a:pPr>
            <a:r>
              <a:rPr lang="en-AU" dirty="0"/>
              <a:t>Write your ideas on sticky notes – one idea on one sticky note</a:t>
            </a:r>
          </a:p>
          <a:p>
            <a:pPr>
              <a:lnSpc>
                <a:spcPct val="100000"/>
              </a:lnSpc>
            </a:pPr>
            <a:endParaRPr lang="en-AU" dirty="0"/>
          </a:p>
          <a:p>
            <a:pPr>
              <a:lnSpc>
                <a:spcPct val="100000"/>
              </a:lnSpc>
            </a:pPr>
            <a:r>
              <a:rPr lang="en-AU" sz="2200" dirty="0"/>
              <a:t>Handout: Vision 2030 Jamaica, Executive Summary, p.5</a:t>
            </a:r>
            <a:br>
              <a:rPr lang="en-AU" sz="2200" dirty="0"/>
            </a:br>
            <a:r>
              <a:rPr lang="en-AU" sz="2200" dirty="0">
                <a:hlinkClick r:id="rId2"/>
              </a:rPr>
              <a:t>http://www.vision2030.gov.jm/Portals/0/NDP/Executive%20Summary.pdf</a:t>
            </a:r>
            <a:r>
              <a:rPr lang="en-AU" sz="2200" dirty="0"/>
              <a:t> </a:t>
            </a:r>
          </a:p>
        </p:txBody>
      </p:sp>
      <p:pic>
        <p:nvPicPr>
          <p:cNvPr id="4" name="Picture 3"/>
          <p:cNvPicPr/>
          <p:nvPr/>
        </p:nvPicPr>
        <p:blipFill rotWithShape="1">
          <a:blip r:embed="rId3"/>
          <a:srcRect l="34456" t="20681" r="36184" b="8761"/>
          <a:stretch/>
        </p:blipFill>
        <p:spPr bwMode="auto">
          <a:xfrm>
            <a:off x="6538452" y="140007"/>
            <a:ext cx="2243680" cy="31013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1556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p:txBody>
          <a:bodyPr/>
          <a:lstStyle/>
          <a:p>
            <a:endParaRPr lang="en-AU" altLang="en-US">
              <a:ea typeface="ＭＳ Ｐゴシック" panose="020B0600070205080204" pitchFamily="34" charset="-128"/>
            </a:endParaRPr>
          </a:p>
        </p:txBody>
      </p:sp>
      <p:sp>
        <p:nvSpPr>
          <p:cNvPr id="53251" name="Title 2"/>
          <p:cNvSpPr>
            <a:spLocks noGrp="1"/>
          </p:cNvSpPr>
          <p:nvPr>
            <p:ph type="title"/>
          </p:nvPr>
        </p:nvSpPr>
        <p:spPr/>
        <p:txBody>
          <a:bodyPr/>
          <a:lstStyle/>
          <a:p>
            <a:endParaRPr altLang="en-US">
              <a:ea typeface="ＭＳ Ｐゴシック" panose="020B0600070205080204" pitchFamily="34" charset="-128"/>
            </a:endParaRPr>
          </a:p>
        </p:txBody>
      </p:sp>
      <p:pic>
        <p:nvPicPr>
          <p:cNvPr id="53252" name="Picture 2" descr="http://www.progressfocusedapproach.com/wp-content/uploads/2013/09/discu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413" y="274638"/>
            <a:ext cx="5997575"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43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Libraries facilitate access to information</a:t>
            </a:r>
          </a:p>
        </p:txBody>
      </p:sp>
      <p:sp>
        <p:nvSpPr>
          <p:cNvPr id="3" name="Content Placeholder 2"/>
          <p:cNvSpPr>
            <a:spLocks noGrp="1"/>
          </p:cNvSpPr>
          <p:nvPr>
            <p:ph idx="1"/>
          </p:nvPr>
        </p:nvSpPr>
        <p:spPr>
          <a:xfrm>
            <a:off x="953114" y="1629543"/>
            <a:ext cx="7886700" cy="4486274"/>
          </a:xfrm>
        </p:spPr>
        <p:txBody>
          <a:bodyPr>
            <a:normAutofit lnSpcReduction="10000"/>
          </a:bodyPr>
          <a:lstStyle/>
          <a:p>
            <a:r>
              <a:rPr lang="en-AU" dirty="0"/>
              <a:t>Access to information supports:</a:t>
            </a:r>
          </a:p>
          <a:p>
            <a:pPr lvl="1"/>
            <a:r>
              <a:rPr lang="en-AU" dirty="0"/>
              <a:t>Eradication of poverty</a:t>
            </a:r>
          </a:p>
          <a:p>
            <a:pPr lvl="1"/>
            <a:r>
              <a:rPr lang="en-AU" dirty="0"/>
              <a:t>Agriculture</a:t>
            </a:r>
          </a:p>
          <a:p>
            <a:pPr lvl="1"/>
            <a:r>
              <a:rPr lang="en-AU" dirty="0"/>
              <a:t>Quality education </a:t>
            </a:r>
          </a:p>
          <a:p>
            <a:pPr lvl="1"/>
            <a:r>
              <a:rPr lang="en-AU" dirty="0"/>
              <a:t>Health and wellness</a:t>
            </a:r>
          </a:p>
          <a:p>
            <a:pPr lvl="1"/>
            <a:r>
              <a:rPr lang="en-AU" dirty="0"/>
              <a:t>Public access to ICT</a:t>
            </a:r>
          </a:p>
          <a:p>
            <a:pPr lvl="1"/>
            <a:r>
              <a:rPr lang="en-AU" dirty="0"/>
              <a:t>Culture</a:t>
            </a:r>
          </a:p>
          <a:p>
            <a:pPr lvl="1"/>
            <a:r>
              <a:rPr lang="en-AU" dirty="0"/>
              <a:t>Economic growth</a:t>
            </a:r>
          </a:p>
          <a:p>
            <a:pPr lvl="1"/>
            <a:r>
              <a:rPr lang="en-AU" dirty="0"/>
              <a:t>Civil society</a:t>
            </a:r>
          </a:p>
          <a:p>
            <a:pPr lvl="1"/>
            <a:r>
              <a:rPr lang="en-AU" dirty="0"/>
              <a:t>…</a:t>
            </a:r>
          </a:p>
          <a:p>
            <a:r>
              <a:rPr lang="en-AU" dirty="0"/>
              <a:t>Access to information underpins the achievement of all SDGs</a:t>
            </a:r>
          </a:p>
        </p:txBody>
      </p:sp>
      <p:pic>
        <p:nvPicPr>
          <p:cNvPr id="1026" name="Picture 2" descr="https://www.unisdr.org/files/cache-image-resizer/264ac62ef8dd50685bf879bbcbfba2ff-450x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840" y="2664541"/>
            <a:ext cx="4045974" cy="202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23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611188" y="1690688"/>
            <a:ext cx="8229600" cy="4700279"/>
          </a:xfrm>
        </p:spPr>
        <p:txBody>
          <a:bodyPr>
            <a:normAutofit fontScale="92500" lnSpcReduction="20000"/>
          </a:bodyPr>
          <a:lstStyle/>
          <a:p>
            <a:pPr>
              <a:lnSpc>
                <a:spcPct val="100000"/>
              </a:lnSpc>
            </a:pPr>
            <a:r>
              <a:rPr lang="en-AU" altLang="en-US" dirty="0">
                <a:ea typeface="ＭＳ Ｐゴシック" panose="020B0600070205080204" pitchFamily="34" charset="-128"/>
              </a:rPr>
              <a:t>Library staff promote the information rights of citizens</a:t>
            </a:r>
          </a:p>
          <a:p>
            <a:pPr>
              <a:lnSpc>
                <a:spcPct val="100000"/>
              </a:lnSpc>
            </a:pPr>
            <a:r>
              <a:rPr lang="en-AU" altLang="en-US" dirty="0">
                <a:ea typeface="ＭＳ Ｐゴシック" panose="020B0600070205080204" pitchFamily="34" charset="-128"/>
              </a:rPr>
              <a:t>Library staff develop relevant collections and facilitate access to resources</a:t>
            </a:r>
          </a:p>
          <a:p>
            <a:pPr>
              <a:lnSpc>
                <a:spcPct val="100000"/>
              </a:lnSpc>
            </a:pPr>
            <a:r>
              <a:rPr lang="en-AU" altLang="en-US" dirty="0">
                <a:ea typeface="ＭＳ Ｐゴシック" panose="020B0600070205080204" pitchFamily="34" charset="-128"/>
              </a:rPr>
              <a:t>Library staff support access to government information, in all media</a:t>
            </a:r>
          </a:p>
          <a:p>
            <a:pPr>
              <a:lnSpc>
                <a:spcPct val="100000"/>
              </a:lnSpc>
            </a:pPr>
            <a:r>
              <a:rPr lang="en-AU" altLang="en-US" dirty="0">
                <a:ea typeface="ＭＳ Ｐゴシック" panose="020B0600070205080204" pitchFamily="34" charset="-128"/>
              </a:rPr>
              <a:t>Library staff support the development of freedom of access legislation</a:t>
            </a:r>
          </a:p>
          <a:p>
            <a:pPr>
              <a:lnSpc>
                <a:spcPct val="100000"/>
              </a:lnSpc>
            </a:pPr>
            <a:r>
              <a:rPr lang="en-AU" altLang="en-US" dirty="0">
                <a:ea typeface="ＭＳ Ｐゴシック" panose="020B0600070205080204" pitchFamily="34" charset="-128"/>
              </a:rPr>
              <a:t>Library staff model high standards of information ethics</a:t>
            </a:r>
          </a:p>
          <a:p>
            <a:pPr>
              <a:lnSpc>
                <a:spcPct val="100000"/>
              </a:lnSpc>
            </a:pPr>
            <a:r>
              <a:rPr lang="en-AU" altLang="en-US" dirty="0">
                <a:ea typeface="ＭＳ Ｐゴシック" panose="020B0600070205080204" pitchFamily="34" charset="-128"/>
              </a:rPr>
              <a:t>Library staff work with NGOs seeking to ensure transparency in society </a:t>
            </a:r>
          </a:p>
          <a:p>
            <a:pPr>
              <a:lnSpc>
                <a:spcPct val="100000"/>
              </a:lnSpc>
            </a:pPr>
            <a:r>
              <a:rPr lang="en-AU" altLang="en-US" dirty="0">
                <a:ea typeface="ＭＳ Ｐゴシック" panose="020B0600070205080204" pitchFamily="34" charset="-128"/>
              </a:rPr>
              <a:t>…. </a:t>
            </a:r>
          </a:p>
          <a:p>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p:txBody>
      </p:sp>
      <p:sp>
        <p:nvSpPr>
          <p:cNvPr id="47107" name="Title 2"/>
          <p:cNvSpPr>
            <a:spLocks noGrp="1"/>
          </p:cNvSpPr>
          <p:nvPr>
            <p:ph type="title"/>
          </p:nvPr>
        </p:nvSpPr>
        <p:spPr>
          <a:xfrm>
            <a:off x="422787" y="365126"/>
            <a:ext cx="8573729" cy="1060551"/>
          </a:xfrm>
        </p:spPr>
        <p:txBody>
          <a:bodyPr>
            <a:normAutofit fontScale="90000"/>
          </a:bodyPr>
          <a:lstStyle/>
          <a:p>
            <a:r>
              <a:rPr altLang="en-US" dirty="0">
                <a:ea typeface="ＭＳ Ｐゴシック" panose="020B0600070205080204" pitchFamily="34" charset="-128"/>
              </a:rPr>
              <a:t>The role of </a:t>
            </a:r>
            <a:r>
              <a:rPr altLang="en-US" dirty="0" err="1">
                <a:ea typeface="ＭＳ Ｐゴシック" panose="020B0600070205080204" pitchFamily="34" charset="-128"/>
              </a:rPr>
              <a:t>librar</a:t>
            </a:r>
            <a:r>
              <a:rPr lang="en-AU" altLang="en-US" dirty="0">
                <a:ea typeface="ＭＳ Ｐゴシック" panose="020B0600070205080204" pitchFamily="34" charset="-128"/>
              </a:rPr>
              <a:t>y staff</a:t>
            </a:r>
            <a:r>
              <a:rPr altLang="en-US" dirty="0">
                <a:ea typeface="ＭＳ Ｐゴシック" panose="020B0600070205080204" pitchFamily="34" charset="-128"/>
              </a:rPr>
              <a:t> in </a:t>
            </a:r>
            <a:r>
              <a:rPr lang="en-AU" altLang="en-US" dirty="0">
                <a:ea typeface="ＭＳ Ｐゴシック" panose="020B0600070205080204" pitchFamily="34" charset="-128"/>
              </a:rPr>
              <a:t>the context of SDGs</a:t>
            </a:r>
            <a:endParaRPr altLang="en-US" dirty="0">
              <a:ea typeface="ＭＳ Ｐゴシック" panose="020B0600070205080204" pitchFamily="34" charset="-128"/>
            </a:endParaRPr>
          </a:p>
        </p:txBody>
      </p:sp>
    </p:spTree>
    <p:extLst>
      <p:ext uri="{BB962C8B-B14F-4D97-AF65-F5344CB8AC3E}">
        <p14:creationId xmlns:p14="http://schemas.microsoft.com/office/powerpoint/2010/main" val="1158084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Libraries and implementation of the UN 2030 Agenda</a:t>
            </a:r>
          </a:p>
        </p:txBody>
      </p:sp>
      <p:sp>
        <p:nvSpPr>
          <p:cNvPr id="3" name="Content Placeholder 2"/>
          <p:cNvSpPr>
            <a:spLocks noGrp="1"/>
          </p:cNvSpPr>
          <p:nvPr>
            <p:ph idx="1"/>
          </p:nvPr>
        </p:nvSpPr>
        <p:spPr>
          <a:xfrm>
            <a:off x="628649" y="1825625"/>
            <a:ext cx="8515351" cy="4351338"/>
          </a:xfrm>
        </p:spPr>
        <p:txBody>
          <a:bodyPr>
            <a:normAutofit fontScale="92500" lnSpcReduction="20000"/>
          </a:bodyPr>
          <a:lstStyle/>
          <a:p>
            <a:pPr fontAlgn="base"/>
            <a:r>
              <a:rPr lang="en-AU" b="1" dirty="0"/>
              <a:t>Libraries make an important contribution to development</a:t>
            </a:r>
            <a:r>
              <a:rPr lang="en-AU" dirty="0"/>
              <a:t> </a:t>
            </a:r>
          </a:p>
          <a:p>
            <a:pPr fontAlgn="base"/>
            <a:r>
              <a:rPr lang="en-AU" dirty="0"/>
              <a:t>Advocacy is needed to ensure that national and regional policy makers understand that libraries and access to information must be included as part of national and regional development plans</a:t>
            </a:r>
          </a:p>
          <a:p>
            <a:pPr fontAlgn="base"/>
            <a:r>
              <a:rPr lang="en-AU" b="1" dirty="0"/>
              <a:t>Libraries must now show that they can drive progress across the entire 2030 Agenda. </a:t>
            </a:r>
          </a:p>
          <a:p>
            <a:pPr fontAlgn="base"/>
            <a:r>
              <a:rPr lang="en-AU" dirty="0"/>
              <a:t>While the SDGs are universal goals, each country will be responsible for developing and implementing national strategies to achieve them, and will be expected to track and report its own progress toward each target</a:t>
            </a:r>
          </a:p>
          <a:p>
            <a:pPr marL="0" indent="0" algn="ctr" fontAlgn="base">
              <a:buNone/>
            </a:pPr>
            <a:r>
              <a:rPr lang="en-AU" dirty="0"/>
              <a:t>                                                               </a:t>
            </a:r>
            <a:r>
              <a:rPr lang="en-AU" sz="2200" dirty="0"/>
              <a:t>(IFLA Toolkit, p.1)</a:t>
            </a:r>
          </a:p>
          <a:p>
            <a:endParaRPr lang="en-AU" dirty="0"/>
          </a:p>
        </p:txBody>
      </p:sp>
    </p:spTree>
    <p:extLst>
      <p:ext uri="{BB962C8B-B14F-4D97-AF65-F5344CB8AC3E}">
        <p14:creationId xmlns:p14="http://schemas.microsoft.com/office/powerpoint/2010/main" val="275980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787" y="365126"/>
            <a:ext cx="8721213" cy="1325563"/>
          </a:xfrm>
        </p:spPr>
        <p:txBody>
          <a:bodyPr>
            <a:normAutofit fontScale="90000"/>
          </a:bodyPr>
          <a:lstStyle/>
          <a:p>
            <a:r>
              <a:rPr lang="en-AU" dirty="0"/>
              <a:t>Topic 2: The role of libraries in the UN 2030 Agenda</a:t>
            </a:r>
            <a:br>
              <a:rPr lang="en-AU" dirty="0"/>
            </a:br>
            <a:r>
              <a:rPr lang="en-AU" dirty="0"/>
              <a:t>Learning objectives</a:t>
            </a:r>
          </a:p>
        </p:txBody>
      </p:sp>
      <p:sp>
        <p:nvSpPr>
          <p:cNvPr id="3" name="Content Placeholder 2"/>
          <p:cNvSpPr>
            <a:spLocks noGrp="1"/>
          </p:cNvSpPr>
          <p:nvPr>
            <p:ph idx="1"/>
          </p:nvPr>
        </p:nvSpPr>
        <p:spPr>
          <a:xfrm>
            <a:off x="628649" y="1825625"/>
            <a:ext cx="8036885" cy="4351338"/>
          </a:xfrm>
        </p:spPr>
        <p:txBody>
          <a:bodyPr>
            <a:normAutofit fontScale="85000" lnSpcReduction="10000"/>
          </a:bodyPr>
          <a:lstStyle/>
          <a:p>
            <a:pPr>
              <a:lnSpc>
                <a:spcPct val="100000"/>
              </a:lnSpc>
            </a:pPr>
            <a:r>
              <a:rPr lang="en-AU" dirty="0"/>
              <a:t>To introduce you to some successful library initiatives which demonstrate the role libraries can play to support specific SDGs</a:t>
            </a:r>
          </a:p>
          <a:p>
            <a:pPr>
              <a:lnSpc>
                <a:spcPct val="100000"/>
              </a:lnSpc>
            </a:pPr>
            <a:r>
              <a:rPr lang="en-AU" dirty="0"/>
              <a:t>To help you understand that these initiatives may indirectly support other SDGs</a:t>
            </a:r>
          </a:p>
          <a:p>
            <a:pPr>
              <a:lnSpc>
                <a:spcPct val="100000"/>
              </a:lnSpc>
            </a:pPr>
            <a:r>
              <a:rPr lang="en-AU" dirty="0"/>
              <a:t>To enable you to identify ways in which some of your current library activities are already contributing to the SDGs</a:t>
            </a:r>
          </a:p>
          <a:p>
            <a:pPr>
              <a:lnSpc>
                <a:spcPct val="100000"/>
              </a:lnSpc>
            </a:pPr>
            <a:r>
              <a:rPr lang="en-AU" dirty="0"/>
              <a:t>To consider the ways in which your library association’s advocacy activities can be aligned with the SDGs</a:t>
            </a:r>
          </a:p>
          <a:p>
            <a:pPr>
              <a:lnSpc>
                <a:spcPct val="100000"/>
              </a:lnSpc>
            </a:pPr>
            <a:r>
              <a:rPr lang="en-AU" dirty="0"/>
              <a:t>To prepare you to develop a campaign to raise awareness of the UN 2030 Agenda in your own country</a:t>
            </a:r>
          </a:p>
          <a:p>
            <a:pPr marL="0" indent="0">
              <a:buNone/>
            </a:pPr>
            <a:endParaRPr lang="en-AU" dirty="0"/>
          </a:p>
        </p:txBody>
      </p:sp>
    </p:spTree>
    <p:extLst>
      <p:ext uri="{BB962C8B-B14F-4D97-AF65-F5344CB8AC3E}">
        <p14:creationId xmlns:p14="http://schemas.microsoft.com/office/powerpoint/2010/main" val="1173405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181053" cy="1325563"/>
          </a:xfrm>
        </p:spPr>
        <p:txBody>
          <a:bodyPr/>
          <a:lstStyle/>
          <a:p>
            <a:r>
              <a:rPr lang="en-AU" dirty="0"/>
              <a:t>Libraries have a huge contribution to make</a:t>
            </a:r>
          </a:p>
        </p:txBody>
      </p:sp>
      <p:sp>
        <p:nvSpPr>
          <p:cNvPr id="3" name="Content Placeholder 2"/>
          <p:cNvSpPr>
            <a:spLocks noGrp="1"/>
          </p:cNvSpPr>
          <p:nvPr>
            <p:ph idx="1"/>
          </p:nvPr>
        </p:nvSpPr>
        <p:spPr>
          <a:xfrm>
            <a:off x="775825" y="1494042"/>
            <a:ext cx="7886700" cy="4818267"/>
          </a:xfrm>
        </p:spPr>
        <p:txBody>
          <a:bodyPr>
            <a:normAutofit/>
          </a:bodyPr>
          <a:lstStyle/>
          <a:p>
            <a:r>
              <a:rPr lang="en-AU" dirty="0"/>
              <a:t>National development plans will shape many government spending and programme priorities</a:t>
            </a:r>
          </a:p>
          <a:p>
            <a:pPr lvl="1"/>
            <a:r>
              <a:rPr lang="en-AU" dirty="0"/>
              <a:t>Social development plans</a:t>
            </a:r>
          </a:p>
          <a:p>
            <a:pPr lvl="1"/>
            <a:r>
              <a:rPr lang="en-AU" dirty="0"/>
              <a:t>Education plans</a:t>
            </a:r>
          </a:p>
          <a:p>
            <a:pPr lvl="1"/>
            <a:r>
              <a:rPr lang="en-AU" dirty="0"/>
              <a:t>Health and wellness plans</a:t>
            </a:r>
          </a:p>
          <a:p>
            <a:pPr lvl="1"/>
            <a:r>
              <a:rPr lang="en-AU" dirty="0"/>
              <a:t>ICT infrastructure plans</a:t>
            </a:r>
          </a:p>
          <a:p>
            <a:pPr lvl="1"/>
            <a:r>
              <a:rPr lang="en-AU" dirty="0"/>
              <a:t>…</a:t>
            </a:r>
          </a:p>
          <a:p>
            <a:r>
              <a:rPr lang="en-AU" dirty="0"/>
              <a:t>The priorities will be different in different countries and regions, as we saw with:</a:t>
            </a:r>
          </a:p>
          <a:p>
            <a:pPr lvl="1"/>
            <a:r>
              <a:rPr lang="en-AU" dirty="0"/>
              <a:t>Vision 2030 Jamaica</a:t>
            </a:r>
          </a:p>
          <a:p>
            <a:pPr lvl="1"/>
            <a:r>
              <a:rPr lang="en-AU" dirty="0"/>
              <a:t>Vision 2030 Kingdom of Saudi Arabia [</a:t>
            </a:r>
            <a:r>
              <a:rPr lang="en-AU" dirty="0">
                <a:highlight>
                  <a:srgbClr val="FFFF00"/>
                </a:highlight>
              </a:rPr>
              <a:t>or alternative</a:t>
            </a:r>
            <a:r>
              <a:rPr lang="en-AU" dirty="0"/>
              <a:t>]</a:t>
            </a:r>
          </a:p>
          <a:p>
            <a:pPr marL="0" indent="0">
              <a:buNone/>
            </a:pPr>
            <a:endParaRPr lang="en-AU" dirty="0"/>
          </a:p>
          <a:p>
            <a:pPr lvl="1"/>
            <a:endParaRPr lang="en-AU" dirty="0"/>
          </a:p>
          <a:p>
            <a:pPr lvl="1"/>
            <a:endParaRPr lang="en-AU" dirty="0"/>
          </a:p>
        </p:txBody>
      </p:sp>
    </p:spTree>
    <p:extLst>
      <p:ext uri="{BB962C8B-B14F-4D97-AF65-F5344CB8AC3E}">
        <p14:creationId xmlns:p14="http://schemas.microsoft.com/office/powerpoint/2010/main" val="4011469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Libraries need to be in the mix</a:t>
            </a:r>
          </a:p>
        </p:txBody>
      </p:sp>
      <p:sp>
        <p:nvSpPr>
          <p:cNvPr id="3" name="Content Placeholder 2"/>
          <p:cNvSpPr>
            <a:spLocks noGrp="1"/>
          </p:cNvSpPr>
          <p:nvPr>
            <p:ph idx="1"/>
          </p:nvPr>
        </p:nvSpPr>
        <p:spPr/>
        <p:txBody>
          <a:bodyPr>
            <a:normAutofit lnSpcReduction="10000"/>
          </a:bodyPr>
          <a:lstStyle/>
          <a:p>
            <a:r>
              <a:rPr lang="en-AU" dirty="0"/>
              <a:t>When governments are discussing funding priorities, it is imperative that libraries are recognised </a:t>
            </a:r>
          </a:p>
          <a:p>
            <a:r>
              <a:rPr lang="en-AU" dirty="0"/>
              <a:t>By promoting the leading role that they play in national and regional development, there should be changes in the way in which libraries, especially public libraries, are funded</a:t>
            </a:r>
          </a:p>
          <a:p>
            <a:r>
              <a:rPr lang="en-AU" dirty="0"/>
              <a:t>The UN 2030 Agenda offers the library sector opportunities to change the assumptions made about libraries – and therefore also the funding provided</a:t>
            </a:r>
          </a:p>
        </p:txBody>
      </p:sp>
    </p:spTree>
    <p:extLst>
      <p:ext uri="{BB962C8B-B14F-4D97-AF65-F5344CB8AC3E}">
        <p14:creationId xmlns:p14="http://schemas.microsoft.com/office/powerpoint/2010/main" val="629536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Library associations and the library sector need to:</a:t>
            </a:r>
          </a:p>
        </p:txBody>
      </p:sp>
      <p:sp>
        <p:nvSpPr>
          <p:cNvPr id="3" name="Content Placeholder 2"/>
          <p:cNvSpPr>
            <a:spLocks noGrp="1"/>
          </p:cNvSpPr>
          <p:nvPr>
            <p:ph idx="1"/>
          </p:nvPr>
        </p:nvSpPr>
        <p:spPr>
          <a:xfrm>
            <a:off x="628650" y="1825625"/>
            <a:ext cx="7600950" cy="4351338"/>
          </a:xfrm>
        </p:spPr>
        <p:txBody>
          <a:bodyPr/>
          <a:lstStyle/>
          <a:p>
            <a:r>
              <a:rPr lang="en-AU" dirty="0"/>
              <a:t>Increase awareness – at all levels of society – about the critical contribution libraries can make</a:t>
            </a:r>
          </a:p>
          <a:p>
            <a:r>
              <a:rPr lang="en-AU" dirty="0"/>
              <a:t>We need very clear statements of the role(s) libraries can play in the development arena</a:t>
            </a:r>
          </a:p>
          <a:p>
            <a:r>
              <a:rPr lang="en-AU" dirty="0"/>
              <a:t>We need to have clear examples of good practice to illustrate and provide evidence of the impact libraries make</a:t>
            </a:r>
          </a:p>
        </p:txBody>
      </p:sp>
    </p:spTree>
    <p:extLst>
      <p:ext uri="{BB962C8B-B14F-4D97-AF65-F5344CB8AC3E}">
        <p14:creationId xmlns:p14="http://schemas.microsoft.com/office/powerpoint/2010/main" val="3268534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Let’s look at IFLA’s booklet</a:t>
            </a:r>
          </a:p>
        </p:txBody>
      </p:sp>
      <p:pic>
        <p:nvPicPr>
          <p:cNvPr id="4" name="Content Placeholder 3"/>
          <p:cNvPicPr>
            <a:picLocks noGrp="1" noChangeAspect="1"/>
          </p:cNvPicPr>
          <p:nvPr>
            <p:ph idx="1"/>
          </p:nvPr>
        </p:nvPicPr>
        <p:blipFill rotWithShape="1">
          <a:blip r:embed="rId2"/>
          <a:srcRect l="50000" t="17698" r="14157" b="41177"/>
          <a:stretch/>
        </p:blipFill>
        <p:spPr>
          <a:xfrm>
            <a:off x="1106128" y="1523540"/>
            <a:ext cx="6931743" cy="4473680"/>
          </a:xfrm>
          <a:prstGeom prst="rect">
            <a:avLst/>
          </a:prstGeom>
        </p:spPr>
      </p:pic>
      <p:sp>
        <p:nvSpPr>
          <p:cNvPr id="5" name="Rectangle 4"/>
          <p:cNvSpPr/>
          <p:nvPr/>
        </p:nvSpPr>
        <p:spPr>
          <a:xfrm>
            <a:off x="3622928" y="5997220"/>
            <a:ext cx="4546758" cy="369332"/>
          </a:xfrm>
          <a:prstGeom prst="rect">
            <a:avLst/>
          </a:prstGeom>
        </p:spPr>
        <p:txBody>
          <a:bodyPr wrap="none">
            <a:spAutoFit/>
          </a:bodyPr>
          <a:lstStyle/>
          <a:p>
            <a:r>
              <a:rPr lang="en-AU" dirty="0">
                <a:hlinkClick r:id="rId3"/>
              </a:rPr>
              <a:t>http://www.ifla.org/publications/node/10546</a:t>
            </a:r>
            <a:r>
              <a:rPr lang="en-AU" dirty="0"/>
              <a:t> </a:t>
            </a:r>
          </a:p>
        </p:txBody>
      </p:sp>
    </p:spTree>
    <p:extLst>
      <p:ext uri="{BB962C8B-B14F-4D97-AF65-F5344CB8AC3E}">
        <p14:creationId xmlns:p14="http://schemas.microsoft.com/office/powerpoint/2010/main" val="151237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Overview of this topic</a:t>
            </a:r>
          </a:p>
        </p:txBody>
      </p:sp>
      <p:sp>
        <p:nvSpPr>
          <p:cNvPr id="3" name="Content Placeholder 2"/>
          <p:cNvSpPr>
            <a:spLocks noGrp="1"/>
          </p:cNvSpPr>
          <p:nvPr>
            <p:ph idx="1"/>
          </p:nvPr>
        </p:nvSpPr>
        <p:spPr>
          <a:xfrm>
            <a:off x="628650" y="1690689"/>
            <a:ext cx="8377128" cy="4603344"/>
          </a:xfrm>
        </p:spPr>
        <p:txBody>
          <a:bodyPr>
            <a:normAutofit fontScale="85000" lnSpcReduction="20000"/>
          </a:bodyPr>
          <a:lstStyle/>
          <a:p>
            <a:pPr>
              <a:lnSpc>
                <a:spcPct val="100000"/>
              </a:lnSpc>
            </a:pPr>
            <a:r>
              <a:rPr lang="en-AU" dirty="0"/>
              <a:t>We look at what libraries are already doing to support the SDGs, as presented in:</a:t>
            </a:r>
          </a:p>
          <a:p>
            <a:pPr lvl="1">
              <a:lnSpc>
                <a:spcPct val="100000"/>
              </a:lnSpc>
            </a:pPr>
            <a:r>
              <a:rPr lang="en-AU" dirty="0"/>
              <a:t>IFLA Toolkit: Libraries and National Development Plans</a:t>
            </a:r>
          </a:p>
          <a:p>
            <a:pPr lvl="1">
              <a:lnSpc>
                <a:spcPct val="100000"/>
              </a:lnSpc>
            </a:pPr>
            <a:r>
              <a:rPr lang="en-AU" dirty="0"/>
              <a:t>IFLA Booklet: Access and opportunities for all: How libraries contribute to the United Nations 2030 Agenda</a:t>
            </a:r>
          </a:p>
          <a:p>
            <a:pPr>
              <a:lnSpc>
                <a:spcPct val="100000"/>
              </a:lnSpc>
            </a:pPr>
            <a:r>
              <a:rPr lang="en-AU" dirty="0"/>
              <a:t>We examine some examples of library programs and services which are directly contributing to the UN 2030 Agenda, specifically:</a:t>
            </a:r>
          </a:p>
          <a:p>
            <a:pPr lvl="1">
              <a:lnSpc>
                <a:spcPct val="100000"/>
              </a:lnSpc>
            </a:pPr>
            <a:r>
              <a:rPr lang="en-AU" dirty="0"/>
              <a:t>Goal 4: Quality education</a:t>
            </a:r>
          </a:p>
          <a:p>
            <a:pPr lvl="1">
              <a:lnSpc>
                <a:spcPct val="100000"/>
              </a:lnSpc>
            </a:pPr>
            <a:r>
              <a:rPr lang="en-AU" dirty="0"/>
              <a:t>Goal 2: Sustainable agriculture</a:t>
            </a:r>
          </a:p>
          <a:p>
            <a:pPr>
              <a:lnSpc>
                <a:spcPct val="100000"/>
              </a:lnSpc>
            </a:pPr>
            <a:r>
              <a:rPr lang="en-AU" dirty="0"/>
              <a:t>We will map some of activities of your library and your library association to the SDGs</a:t>
            </a:r>
          </a:p>
          <a:p>
            <a:pPr>
              <a:lnSpc>
                <a:spcPct val="100000"/>
              </a:lnSpc>
            </a:pPr>
            <a:r>
              <a:rPr lang="en-AU" dirty="0"/>
              <a:t>We will stress the critical importance of libraries raising awareness about the SDGs</a:t>
            </a:r>
          </a:p>
          <a:p>
            <a:endParaRPr lang="en-AU" dirty="0"/>
          </a:p>
        </p:txBody>
      </p:sp>
    </p:spTree>
    <p:extLst>
      <p:ext uri="{BB962C8B-B14F-4D97-AF65-F5344CB8AC3E}">
        <p14:creationId xmlns:p14="http://schemas.microsoft.com/office/powerpoint/2010/main" val="31927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journey so far</a:t>
            </a:r>
          </a:p>
        </p:txBody>
      </p:sp>
      <p:sp>
        <p:nvSpPr>
          <p:cNvPr id="3" name="Content Placeholder 2"/>
          <p:cNvSpPr>
            <a:spLocks noGrp="1"/>
          </p:cNvSpPr>
          <p:nvPr>
            <p:ph idx="1"/>
          </p:nvPr>
        </p:nvSpPr>
        <p:spPr>
          <a:xfrm>
            <a:off x="628649" y="1825625"/>
            <a:ext cx="8092563" cy="4351338"/>
          </a:xfrm>
        </p:spPr>
        <p:txBody>
          <a:bodyPr>
            <a:normAutofit fontScale="92500"/>
          </a:bodyPr>
          <a:lstStyle/>
          <a:p>
            <a:r>
              <a:rPr lang="en-AU" dirty="0"/>
              <a:t>IFLA worked with the UN to ensure that the concept of ‘access to information’ was included in Goal 16.10</a:t>
            </a:r>
          </a:p>
          <a:p>
            <a:r>
              <a:rPr lang="en-AU" dirty="0"/>
              <a:t>It is argued that access to information is fundamental to better decision making, and beyond that, to ensure people have a better life</a:t>
            </a:r>
          </a:p>
          <a:p>
            <a:r>
              <a:rPr lang="en-AU" dirty="0"/>
              <a:t>A number of IFLA documents develop the idea further</a:t>
            </a:r>
          </a:p>
          <a:p>
            <a:pPr lvl="1"/>
            <a:r>
              <a:rPr lang="en-AU" i="1" dirty="0"/>
              <a:t>IFLA Statement on Libraries and Development </a:t>
            </a:r>
            <a:r>
              <a:rPr lang="en-AU" dirty="0"/>
              <a:t>(2013)</a:t>
            </a:r>
          </a:p>
          <a:p>
            <a:pPr lvl="1"/>
            <a:r>
              <a:rPr lang="en-AU" i="1" dirty="0"/>
              <a:t>The Lyon Declaration on Access to Information and Development </a:t>
            </a:r>
            <a:r>
              <a:rPr lang="en-AU" dirty="0"/>
              <a:t>(2014)</a:t>
            </a:r>
            <a:endParaRPr lang="en-AU" i="1" dirty="0"/>
          </a:p>
          <a:p>
            <a:pPr lvl="1"/>
            <a:r>
              <a:rPr lang="en-AU" i="1" dirty="0"/>
              <a:t>Libraries, The Lyon Declaration and the Road to 2030 </a:t>
            </a:r>
            <a:br>
              <a:rPr lang="en-AU" i="1" dirty="0"/>
            </a:br>
            <a:r>
              <a:rPr lang="en-AU" dirty="0"/>
              <a:t>(webinar, 2015) [see Topic 1B: IFLA’s work at the UN]</a:t>
            </a:r>
            <a:endParaRPr lang="en-AU" i="1" dirty="0"/>
          </a:p>
          <a:p>
            <a:endParaRPr lang="en-AU" dirty="0"/>
          </a:p>
        </p:txBody>
      </p:sp>
    </p:spTree>
    <p:extLst>
      <p:ext uri="{BB962C8B-B14F-4D97-AF65-F5344CB8AC3E}">
        <p14:creationId xmlns:p14="http://schemas.microsoft.com/office/powerpoint/2010/main" val="159157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6587" y="1848464"/>
            <a:ext cx="8507413" cy="4463846"/>
          </a:xfrm>
        </p:spPr>
        <p:txBody>
          <a:bodyPr>
            <a:normAutofit fontScale="92500" lnSpcReduction="10000"/>
          </a:bodyPr>
          <a:lstStyle/>
          <a:p>
            <a:pPr>
              <a:defRPr/>
            </a:pPr>
            <a:r>
              <a:rPr lang="en-AU" sz="2700" dirty="0"/>
              <a:t>Libraries provide opportunity for all</a:t>
            </a:r>
          </a:p>
          <a:p>
            <a:pPr lvl="1">
              <a:defRPr/>
            </a:pPr>
            <a:r>
              <a:rPr lang="en-AU" sz="2300" dirty="0"/>
              <a:t>All locations, all people, marginalised groups, </a:t>
            </a:r>
          </a:p>
          <a:p>
            <a:pPr>
              <a:defRPr/>
            </a:pPr>
            <a:r>
              <a:rPr lang="en-AU" sz="2700" dirty="0"/>
              <a:t>Libraries empower people for their own self-development</a:t>
            </a:r>
          </a:p>
          <a:p>
            <a:pPr lvl="1">
              <a:defRPr/>
            </a:pPr>
            <a:r>
              <a:rPr lang="en-AU" sz="2300" dirty="0"/>
              <a:t>People can learn, create and innovate</a:t>
            </a:r>
          </a:p>
          <a:p>
            <a:pPr lvl="1">
              <a:defRPr/>
            </a:pPr>
            <a:r>
              <a:rPr lang="en-AU" sz="2300" dirty="0"/>
              <a:t>Culture of literacy and inquiry</a:t>
            </a:r>
          </a:p>
          <a:p>
            <a:pPr lvl="1">
              <a:defRPr/>
            </a:pPr>
            <a:r>
              <a:rPr lang="en-AU" sz="2300" dirty="0"/>
              <a:t>Upskilling in ICT to improve lives and communities</a:t>
            </a:r>
          </a:p>
          <a:p>
            <a:pPr>
              <a:defRPr/>
            </a:pPr>
            <a:r>
              <a:rPr lang="en-AU" sz="2700" dirty="0"/>
              <a:t>Libraries offer access to the world’s knowledge</a:t>
            </a:r>
          </a:p>
          <a:p>
            <a:pPr lvl="1">
              <a:defRPr/>
            </a:pPr>
            <a:r>
              <a:rPr lang="en-AU" sz="2300" dirty="0"/>
              <a:t>Access to information in all its forms</a:t>
            </a:r>
          </a:p>
          <a:p>
            <a:pPr lvl="1">
              <a:defRPr/>
            </a:pPr>
            <a:r>
              <a:rPr lang="en-AU" sz="2300" dirty="0"/>
              <a:t>Traditional knowledge, national cultural and scientific heritage</a:t>
            </a:r>
          </a:p>
          <a:p>
            <a:pPr lvl="1">
              <a:defRPr/>
            </a:pPr>
            <a:r>
              <a:rPr lang="en-AU" sz="2300" dirty="0"/>
              <a:t>Partnering to ensure equitable access to knowledge resources</a:t>
            </a:r>
          </a:p>
          <a:p>
            <a:pPr marL="109537" indent="0" algn="r">
              <a:buNone/>
              <a:defRPr/>
            </a:pPr>
            <a:endParaRPr lang="en-AU" sz="2000" dirty="0">
              <a:hlinkClick r:id="rId2"/>
            </a:endParaRPr>
          </a:p>
          <a:p>
            <a:pPr marL="109537" indent="0" algn="r">
              <a:buNone/>
              <a:defRPr/>
            </a:pPr>
            <a:r>
              <a:rPr lang="en-AU" sz="2000" dirty="0">
                <a:hlinkClick r:id="rId2"/>
              </a:rPr>
              <a:t>http://www.ifla.org/publications/ifla-statement-on-libraries-and-development</a:t>
            </a:r>
            <a:r>
              <a:rPr lang="en-AU" sz="2000" dirty="0"/>
              <a:t> </a:t>
            </a:r>
          </a:p>
        </p:txBody>
      </p:sp>
      <p:sp>
        <p:nvSpPr>
          <p:cNvPr id="45059" name="Title 2"/>
          <p:cNvSpPr>
            <a:spLocks noGrp="1"/>
          </p:cNvSpPr>
          <p:nvPr>
            <p:ph type="title"/>
          </p:nvPr>
        </p:nvSpPr>
        <p:spPr>
          <a:xfrm>
            <a:off x="206478" y="274638"/>
            <a:ext cx="8937522" cy="1143000"/>
          </a:xfrm>
        </p:spPr>
        <p:txBody>
          <a:bodyPr>
            <a:normAutofit/>
          </a:bodyPr>
          <a:lstStyle/>
          <a:p>
            <a:r>
              <a:rPr altLang="en-US" sz="3200" i="1" dirty="0">
                <a:ea typeface="ＭＳ Ｐゴシック" panose="020B0600070205080204" pitchFamily="34" charset="-128"/>
              </a:rPr>
              <a:t>IFLA Statement on Libraries and Development</a:t>
            </a:r>
            <a:r>
              <a:rPr lang="en-AU" altLang="en-US" sz="3200" i="1" dirty="0">
                <a:ea typeface="ＭＳ Ｐゴシック" panose="020B0600070205080204" pitchFamily="34" charset="-128"/>
              </a:rPr>
              <a:t> </a:t>
            </a:r>
            <a:r>
              <a:rPr lang="en-AU" altLang="en-US" sz="3200" dirty="0">
                <a:ea typeface="ＭＳ Ｐゴシック" panose="020B0600070205080204" pitchFamily="34" charset="-128"/>
              </a:rPr>
              <a:t>(2013)</a:t>
            </a:r>
            <a:endParaRPr altLang="en-US" sz="3200" dirty="0">
              <a:ea typeface="ＭＳ Ｐゴシック" panose="020B0600070205080204" pitchFamily="34" charset="-128"/>
            </a:endParaRPr>
          </a:p>
        </p:txBody>
      </p:sp>
    </p:spTree>
    <p:extLst>
      <p:ext uri="{BB962C8B-B14F-4D97-AF65-F5344CB8AC3E}">
        <p14:creationId xmlns:p14="http://schemas.microsoft.com/office/powerpoint/2010/main" val="302633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1" y="109487"/>
            <a:ext cx="8711381" cy="1011390"/>
          </a:xfrm>
        </p:spPr>
        <p:txBody>
          <a:bodyPr>
            <a:normAutofit/>
          </a:bodyPr>
          <a:lstStyle/>
          <a:p>
            <a:r>
              <a:rPr lang="en-AU" altLang="en-US" sz="3200" i="1" dirty="0">
                <a:ea typeface="ＭＳ Ｐゴシック" panose="020B0600070205080204" pitchFamily="34" charset="-128"/>
              </a:rPr>
              <a:t>IFLA Statement on Libraries and Development </a:t>
            </a:r>
            <a:r>
              <a:rPr lang="en-AU" altLang="en-US" sz="3200" dirty="0">
                <a:ea typeface="ＭＳ Ｐゴシック" panose="020B0600070205080204" pitchFamily="34" charset="-128"/>
              </a:rPr>
              <a:t>cont.</a:t>
            </a:r>
            <a:endParaRPr lang="en-AU" sz="3200" dirty="0"/>
          </a:p>
        </p:txBody>
      </p:sp>
      <p:sp>
        <p:nvSpPr>
          <p:cNvPr id="3" name="Content Placeholder 2"/>
          <p:cNvSpPr>
            <a:spLocks noGrp="1"/>
          </p:cNvSpPr>
          <p:nvPr>
            <p:ph idx="1"/>
          </p:nvPr>
        </p:nvSpPr>
        <p:spPr>
          <a:xfrm>
            <a:off x="628649" y="1415845"/>
            <a:ext cx="8515351" cy="5014452"/>
          </a:xfrm>
        </p:spPr>
        <p:txBody>
          <a:bodyPr>
            <a:normAutofit fontScale="85000" lnSpcReduction="10000"/>
          </a:bodyPr>
          <a:lstStyle/>
          <a:p>
            <a:pPr>
              <a:lnSpc>
                <a:spcPct val="100000"/>
              </a:lnSpc>
              <a:defRPr/>
            </a:pPr>
            <a:r>
              <a:rPr lang="en-AU" dirty="0"/>
              <a:t>Librarians provide expert guidance</a:t>
            </a:r>
          </a:p>
          <a:p>
            <a:pPr lvl="1">
              <a:lnSpc>
                <a:spcPct val="100000"/>
              </a:lnSpc>
              <a:defRPr/>
            </a:pPr>
            <a:r>
              <a:rPr lang="en-AU" dirty="0"/>
              <a:t>Library staff are trained and trusted intermediaries</a:t>
            </a:r>
          </a:p>
          <a:p>
            <a:pPr lvl="1">
              <a:lnSpc>
                <a:spcPct val="100000"/>
              </a:lnSpc>
              <a:defRPr/>
            </a:pPr>
            <a:r>
              <a:rPr lang="en-AU" dirty="0"/>
              <a:t>Provide learning support for information and media literacies</a:t>
            </a:r>
          </a:p>
          <a:p>
            <a:pPr>
              <a:lnSpc>
                <a:spcPct val="100000"/>
              </a:lnSpc>
              <a:defRPr/>
            </a:pPr>
            <a:r>
              <a:rPr lang="en-AU" dirty="0"/>
              <a:t>Libraries are part of a multi-stakeholder society</a:t>
            </a:r>
          </a:p>
          <a:p>
            <a:pPr lvl="1">
              <a:lnSpc>
                <a:spcPct val="100000"/>
              </a:lnSpc>
              <a:defRPr/>
            </a:pPr>
            <a:r>
              <a:rPr lang="en-AU" dirty="0"/>
              <a:t>Working effectively with many groups</a:t>
            </a:r>
          </a:p>
          <a:p>
            <a:pPr lvl="1">
              <a:lnSpc>
                <a:spcPct val="100000"/>
              </a:lnSpc>
              <a:defRPr/>
            </a:pPr>
            <a:r>
              <a:rPr lang="en-AU" dirty="0"/>
              <a:t>Government, education, civil society, business</a:t>
            </a:r>
          </a:p>
          <a:p>
            <a:pPr lvl="1">
              <a:lnSpc>
                <a:spcPct val="100000"/>
              </a:lnSpc>
              <a:defRPr/>
            </a:pPr>
            <a:r>
              <a:rPr lang="en-AU" dirty="0"/>
              <a:t>Experienced partners to deliver policy outcomes</a:t>
            </a:r>
          </a:p>
          <a:p>
            <a:pPr>
              <a:lnSpc>
                <a:spcPct val="100000"/>
              </a:lnSpc>
              <a:defRPr/>
            </a:pPr>
            <a:r>
              <a:rPr lang="en-AU" dirty="0"/>
              <a:t>Libraries must be recognised in development policy frameworks</a:t>
            </a:r>
          </a:p>
          <a:p>
            <a:pPr lvl="1">
              <a:lnSpc>
                <a:spcPct val="100000"/>
              </a:lnSpc>
              <a:defRPr/>
            </a:pPr>
            <a:r>
              <a:rPr lang="en-AU" dirty="0"/>
              <a:t>Policy makers should encourage the strengthening and positioning of libraries to solve development problems at community levels</a:t>
            </a:r>
          </a:p>
          <a:p>
            <a:pPr lvl="1">
              <a:lnSpc>
                <a:spcPct val="100000"/>
              </a:lnSpc>
              <a:defRPr/>
            </a:pPr>
            <a:r>
              <a:rPr lang="en-AU" b="1" dirty="0"/>
              <a:t>“Libraries have a natural role in providing access to information content and networked services that underpin sustainable development.”</a:t>
            </a:r>
          </a:p>
          <a:p>
            <a:pPr>
              <a:defRPr/>
            </a:pPr>
            <a:endParaRPr lang="en-AU" dirty="0"/>
          </a:p>
          <a:p>
            <a:pPr marL="0" indent="0" algn="r">
              <a:buNone/>
              <a:defRPr/>
            </a:pPr>
            <a:r>
              <a:rPr lang="en-AU" sz="1900" dirty="0">
                <a:hlinkClick r:id="rId2"/>
              </a:rPr>
              <a:t>http://www.ifla.org/publications/ifla-statement-on-libraries-and-development</a:t>
            </a:r>
            <a:r>
              <a:rPr lang="en-AU" sz="1900" dirty="0"/>
              <a:t> </a:t>
            </a:r>
          </a:p>
          <a:p>
            <a:pPr>
              <a:defRPr/>
            </a:pPr>
            <a:endParaRPr lang="en-AU" dirty="0"/>
          </a:p>
          <a:p>
            <a:endParaRPr lang="en-AU" dirty="0"/>
          </a:p>
        </p:txBody>
      </p:sp>
    </p:spTree>
    <p:extLst>
      <p:ext uri="{BB962C8B-B14F-4D97-AF65-F5344CB8AC3E}">
        <p14:creationId xmlns:p14="http://schemas.microsoft.com/office/powerpoint/2010/main" val="357284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780" y="1467362"/>
            <a:ext cx="8138549" cy="5002264"/>
          </a:xfrm>
        </p:spPr>
        <p:txBody>
          <a:bodyPr>
            <a:normAutofit fontScale="92500"/>
          </a:bodyPr>
          <a:lstStyle/>
          <a:p>
            <a:pPr>
              <a:spcBef>
                <a:spcPts val="100"/>
              </a:spcBef>
              <a:defRPr/>
            </a:pPr>
            <a:r>
              <a:rPr lang="en-AU" sz="2500" dirty="0"/>
              <a:t>Aimed at UN member states, in order to influence decisions in the 2030 Agenda</a:t>
            </a:r>
          </a:p>
          <a:p>
            <a:pPr>
              <a:spcBef>
                <a:spcPts val="100"/>
              </a:spcBef>
              <a:defRPr/>
            </a:pPr>
            <a:r>
              <a:rPr lang="en-AU" sz="2500" dirty="0"/>
              <a:t>Positions libraries as:</a:t>
            </a:r>
          </a:p>
          <a:p>
            <a:pPr lvl="1">
              <a:spcBef>
                <a:spcPts val="100"/>
              </a:spcBef>
              <a:defRPr/>
            </a:pPr>
            <a:r>
              <a:rPr lang="en-AU" sz="2100" dirty="0"/>
              <a:t>Enablers of development</a:t>
            </a:r>
          </a:p>
          <a:p>
            <a:pPr lvl="1">
              <a:spcBef>
                <a:spcPts val="100"/>
              </a:spcBef>
              <a:defRPr/>
            </a:pPr>
            <a:r>
              <a:rPr lang="en-AU" sz="2100" dirty="0"/>
              <a:t>Partners with governments and development agencies</a:t>
            </a:r>
          </a:p>
          <a:p>
            <a:pPr>
              <a:spcBef>
                <a:spcPts val="100"/>
              </a:spcBef>
              <a:defRPr/>
            </a:pPr>
            <a:r>
              <a:rPr lang="en-AU" sz="2500" dirty="0"/>
              <a:t>“It’s crucial that the voice of libraries is heard in these negotiations” </a:t>
            </a:r>
          </a:p>
          <a:p>
            <a:pPr>
              <a:spcBef>
                <a:spcPts val="100"/>
              </a:spcBef>
              <a:defRPr/>
            </a:pPr>
            <a:r>
              <a:rPr lang="en-AU" sz="2500" dirty="0"/>
              <a:t>The declaration will get the message about the importance of libraries “where it needs to be heard” </a:t>
            </a:r>
          </a:p>
          <a:p>
            <a:pPr>
              <a:spcBef>
                <a:spcPts val="100"/>
              </a:spcBef>
              <a:defRPr/>
            </a:pPr>
            <a:r>
              <a:rPr lang="en-AU" sz="2500" dirty="0"/>
              <a:t>For an “active and engaged civil society,” the involvement of libraries is essential</a:t>
            </a:r>
          </a:p>
          <a:p>
            <a:pPr>
              <a:spcBef>
                <a:spcPts val="100"/>
              </a:spcBef>
              <a:defRPr/>
            </a:pPr>
            <a:r>
              <a:rPr lang="en-AU" sz="2500" dirty="0"/>
              <a:t>Opportunities to show how libraries can do more than just provide access to information</a:t>
            </a:r>
          </a:p>
          <a:p>
            <a:pPr>
              <a:spcBef>
                <a:spcPts val="100"/>
              </a:spcBef>
              <a:defRPr/>
            </a:pPr>
            <a:r>
              <a:rPr lang="en-AU" sz="2500" dirty="0"/>
              <a:t>Libraries also support a culture of critical thinking and inquiry</a:t>
            </a:r>
          </a:p>
          <a:p>
            <a:pPr marL="109537" indent="0" algn="r">
              <a:buFont typeface="Arial" panose="020B0604020202020204" pitchFamily="34" charset="0"/>
              <a:buNone/>
              <a:defRPr/>
            </a:pPr>
            <a:r>
              <a:rPr lang="en-AU" sz="2400" dirty="0">
                <a:hlinkClick r:id="rId2"/>
              </a:rPr>
              <a:t>www.lyondeclaration.org</a:t>
            </a:r>
            <a:r>
              <a:rPr lang="en-AU" sz="2400" dirty="0"/>
              <a:t> </a:t>
            </a:r>
          </a:p>
          <a:p>
            <a:pPr>
              <a:defRPr/>
            </a:pPr>
            <a:endParaRPr lang="en-AU" dirty="0"/>
          </a:p>
        </p:txBody>
      </p:sp>
      <p:sp>
        <p:nvSpPr>
          <p:cNvPr id="47107" name="Title 2"/>
          <p:cNvSpPr>
            <a:spLocks noGrp="1"/>
          </p:cNvSpPr>
          <p:nvPr>
            <p:ph type="title"/>
          </p:nvPr>
        </p:nvSpPr>
        <p:spPr>
          <a:xfrm>
            <a:off x="481780" y="71898"/>
            <a:ext cx="8662219" cy="1143000"/>
          </a:xfrm>
        </p:spPr>
        <p:txBody>
          <a:bodyPr/>
          <a:lstStyle/>
          <a:p>
            <a:r>
              <a:rPr lang="en-AU" altLang="en-US" sz="2900" i="1" dirty="0">
                <a:ea typeface="ＭＳ Ｐゴシック" panose="020B0600070205080204" pitchFamily="34" charset="-128"/>
              </a:rPr>
              <a:t>The </a:t>
            </a:r>
            <a:r>
              <a:rPr altLang="en-US" sz="2900" i="1" dirty="0">
                <a:ea typeface="ＭＳ Ｐゴシック" panose="020B0600070205080204" pitchFamily="34" charset="-128"/>
              </a:rPr>
              <a:t>Lyon Declaration on Access to Information </a:t>
            </a:r>
            <a:r>
              <a:rPr lang="en-AU" altLang="en-US" sz="2900" i="1" dirty="0">
                <a:ea typeface="ＭＳ Ｐゴシック" panose="020B0600070205080204" pitchFamily="34" charset="-128"/>
              </a:rPr>
              <a:t>and</a:t>
            </a:r>
            <a:r>
              <a:rPr altLang="en-US" sz="2900" i="1" dirty="0">
                <a:ea typeface="ＭＳ Ｐゴシック" panose="020B0600070205080204" pitchFamily="34" charset="-128"/>
              </a:rPr>
              <a:t>  Development</a:t>
            </a:r>
            <a:r>
              <a:rPr lang="en-AU" altLang="en-US" sz="2900" i="1" dirty="0">
                <a:ea typeface="ＭＳ Ｐゴシック" panose="020B0600070205080204" pitchFamily="34" charset="-128"/>
              </a:rPr>
              <a:t> </a:t>
            </a:r>
            <a:r>
              <a:rPr lang="en-AU" altLang="en-US" sz="2900" dirty="0">
                <a:ea typeface="ＭＳ Ｐゴシック" panose="020B0600070205080204" pitchFamily="34" charset="-128"/>
              </a:rPr>
              <a:t>(2014)</a:t>
            </a:r>
            <a:endParaRPr altLang="en-US" sz="2900" dirty="0">
              <a:ea typeface="ＭＳ Ｐゴシック" panose="020B0600070205080204" pitchFamily="34" charset="-128"/>
            </a:endParaRPr>
          </a:p>
        </p:txBody>
      </p:sp>
    </p:spTree>
    <p:extLst>
      <p:ext uri="{BB962C8B-B14F-4D97-AF65-F5344CB8AC3E}">
        <p14:creationId xmlns:p14="http://schemas.microsoft.com/office/powerpoint/2010/main" val="399255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90048"/>
          </a:xfrm>
        </p:spPr>
        <p:txBody>
          <a:bodyPr>
            <a:normAutofit fontScale="90000"/>
          </a:bodyPr>
          <a:lstStyle/>
          <a:p>
            <a:r>
              <a:rPr lang="en-AU" i="1" dirty="0"/>
              <a:t>The Lyon Declaration </a:t>
            </a:r>
            <a:r>
              <a:rPr lang="en-AU" dirty="0"/>
              <a:t>argues that access to information supports development</a:t>
            </a:r>
          </a:p>
        </p:txBody>
      </p:sp>
      <p:sp>
        <p:nvSpPr>
          <p:cNvPr id="3" name="Content Placeholder 2"/>
          <p:cNvSpPr>
            <a:spLocks noGrp="1"/>
          </p:cNvSpPr>
          <p:nvPr>
            <p:ph idx="1"/>
          </p:nvPr>
        </p:nvSpPr>
        <p:spPr>
          <a:xfrm>
            <a:off x="628650" y="1651819"/>
            <a:ext cx="8063066" cy="4562168"/>
          </a:xfrm>
        </p:spPr>
        <p:txBody>
          <a:bodyPr>
            <a:normAutofit fontScale="92500" lnSpcReduction="20000"/>
          </a:bodyPr>
          <a:lstStyle/>
          <a:p>
            <a:pPr marL="0" indent="0">
              <a:buNone/>
            </a:pPr>
            <a:r>
              <a:rPr lang="en-AU" dirty="0"/>
              <a:t>Empowering people to:</a:t>
            </a:r>
          </a:p>
          <a:p>
            <a:pPr marL="514350" indent="-514350">
              <a:buFont typeface="+mj-lt"/>
              <a:buAutoNum type="arabicPeriod"/>
            </a:pPr>
            <a:r>
              <a:rPr lang="en-AU" dirty="0"/>
              <a:t>Exercise their civil, political, economic, social and cultural rights</a:t>
            </a:r>
          </a:p>
          <a:p>
            <a:pPr marL="514350" indent="-514350">
              <a:buFont typeface="+mj-lt"/>
              <a:buAutoNum type="arabicPeriod"/>
            </a:pPr>
            <a:r>
              <a:rPr lang="en-AU" dirty="0"/>
              <a:t>Learn and apply new skills</a:t>
            </a:r>
          </a:p>
          <a:p>
            <a:pPr marL="514350" indent="-514350">
              <a:buFont typeface="+mj-lt"/>
              <a:buAutoNum type="arabicPeriod"/>
            </a:pPr>
            <a:r>
              <a:rPr lang="en-AU" dirty="0"/>
              <a:t>Make decisions and participate in an active and engaged civil society</a:t>
            </a:r>
          </a:p>
          <a:p>
            <a:pPr marL="514350" indent="-514350">
              <a:buFont typeface="+mj-lt"/>
              <a:buAutoNum type="arabicPeriod"/>
            </a:pPr>
            <a:r>
              <a:rPr lang="en-AU" dirty="0"/>
              <a:t>Create community-based solutions to development challenges</a:t>
            </a:r>
          </a:p>
          <a:p>
            <a:pPr marL="514350" indent="-514350">
              <a:buFont typeface="+mj-lt"/>
              <a:buAutoNum type="arabicPeriod"/>
            </a:pPr>
            <a:r>
              <a:rPr lang="en-AU" dirty="0"/>
              <a:t>Ensure accountability, transparency, good governance, and empowerment</a:t>
            </a:r>
          </a:p>
          <a:p>
            <a:pPr marL="514350" indent="-514350">
              <a:buFont typeface="+mj-lt"/>
              <a:buAutoNum type="arabicPeriod"/>
            </a:pPr>
            <a:r>
              <a:rPr lang="en-AU" dirty="0"/>
              <a:t>Measure progress on public and private commitments on sustainable development</a:t>
            </a:r>
          </a:p>
        </p:txBody>
      </p:sp>
    </p:spTree>
    <p:extLst>
      <p:ext uri="{BB962C8B-B14F-4D97-AF65-F5344CB8AC3E}">
        <p14:creationId xmlns:p14="http://schemas.microsoft.com/office/powerpoint/2010/main" val="30006404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1901</Words>
  <Application>Microsoft Office PowerPoint</Application>
  <PresentationFormat>On-screen Show (4:3)</PresentationFormat>
  <Paragraphs>195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Century Gothic</vt:lpstr>
      <vt:lpstr>Office Theme</vt:lpstr>
      <vt:lpstr>PowerPoint Presentation</vt:lpstr>
      <vt:lpstr>For trainers </vt:lpstr>
      <vt:lpstr>Topic 2: The role of libraries in the UN 2030 Agenda Learning objectives</vt:lpstr>
      <vt:lpstr>Overview of this topic</vt:lpstr>
      <vt:lpstr>The journey so far</vt:lpstr>
      <vt:lpstr>IFLA Statement on Libraries and Development (2013)</vt:lpstr>
      <vt:lpstr>IFLA Statement on Libraries and Development cont.</vt:lpstr>
      <vt:lpstr>The Lyon Declaration on Access to Information and  Development (2014)</vt:lpstr>
      <vt:lpstr>The Lyon Declaration argues that access to information supports development</vt:lpstr>
      <vt:lpstr>The impact of the Lyon Declaration</vt:lpstr>
      <vt:lpstr>The reach of the Lyon Declaration</vt:lpstr>
      <vt:lpstr>Responsibility for SDGs has been passed to the  UN member states</vt:lpstr>
      <vt:lpstr>Activity 2.1.  SDGs in your local context</vt:lpstr>
      <vt:lpstr>Case study:  Jamaica – Vision 2030</vt:lpstr>
      <vt:lpstr>Vision 2030 Jamaica: four goals</vt:lpstr>
      <vt:lpstr>Defining a secure and prosperous society</vt:lpstr>
      <vt:lpstr>Guiding principles</vt:lpstr>
      <vt:lpstr>National goals and national outcomes</vt:lpstr>
      <vt:lpstr>PowerPoint Presentation</vt:lpstr>
      <vt:lpstr>PowerPoint Presentation</vt:lpstr>
      <vt:lpstr>National outcomes and targets (example)</vt:lpstr>
      <vt:lpstr>Monitoring and evaluation</vt:lpstr>
      <vt:lpstr>Different visions for different countries</vt:lpstr>
      <vt:lpstr>Saudi Arabia: some targets</vt:lpstr>
      <vt:lpstr>Activity 2.2. The role of libraries</vt:lpstr>
      <vt:lpstr>PowerPoint Presentation</vt:lpstr>
      <vt:lpstr>Libraries facilitate access to information</vt:lpstr>
      <vt:lpstr>The role of library staff in the context of SDGs</vt:lpstr>
      <vt:lpstr>Libraries and implementation of the UN 2030 Agenda</vt:lpstr>
      <vt:lpstr>Libraries have a huge contribution to make</vt:lpstr>
      <vt:lpstr>Libraries need to be in the mix</vt:lpstr>
      <vt:lpstr>Library associations and the library sector need to:</vt:lpstr>
      <vt:lpstr>Let’s look at IFLA’s booklet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Wyber</dc:creator>
  <cp:lastModifiedBy>Stephen Wyber</cp:lastModifiedBy>
  <cp:revision>2</cp:revision>
  <dcterms:created xsi:type="dcterms:W3CDTF">2021-01-26T13:59:22Z</dcterms:created>
  <dcterms:modified xsi:type="dcterms:W3CDTF">2021-01-26T14:00:38Z</dcterms:modified>
</cp:coreProperties>
</file>